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4069" r:id="rId3"/>
  </p:sldMasterIdLst>
  <p:notesMasterIdLst>
    <p:notesMasterId r:id="rId44"/>
  </p:notesMasterIdLst>
  <p:handoutMasterIdLst>
    <p:handoutMasterId r:id="rId45"/>
  </p:handoutMasterIdLst>
  <p:sldIdLst>
    <p:sldId id="315" r:id="rId4"/>
    <p:sldId id="343" r:id="rId5"/>
    <p:sldId id="323" r:id="rId6"/>
    <p:sldId id="303" r:id="rId7"/>
    <p:sldId id="320" r:id="rId8"/>
    <p:sldId id="304" r:id="rId9"/>
    <p:sldId id="300" r:id="rId10"/>
    <p:sldId id="308" r:id="rId11"/>
    <p:sldId id="256" r:id="rId12"/>
    <p:sldId id="318" r:id="rId13"/>
    <p:sldId id="276" r:id="rId14"/>
    <p:sldId id="356" r:id="rId15"/>
    <p:sldId id="357" r:id="rId16"/>
    <p:sldId id="359" r:id="rId17"/>
    <p:sldId id="358" r:id="rId18"/>
    <p:sldId id="342" r:id="rId19"/>
    <p:sldId id="335" r:id="rId20"/>
    <p:sldId id="355" r:id="rId21"/>
    <p:sldId id="325" r:id="rId22"/>
    <p:sldId id="326" r:id="rId23"/>
    <p:sldId id="327" r:id="rId24"/>
    <p:sldId id="328" r:id="rId25"/>
    <p:sldId id="339" r:id="rId26"/>
    <p:sldId id="329" r:id="rId27"/>
    <p:sldId id="341" r:id="rId28"/>
    <p:sldId id="351" r:id="rId29"/>
    <p:sldId id="345" r:id="rId30"/>
    <p:sldId id="352" r:id="rId31"/>
    <p:sldId id="360" r:id="rId32"/>
    <p:sldId id="271" r:id="rId33"/>
    <p:sldId id="275" r:id="rId34"/>
    <p:sldId id="285" r:id="rId35"/>
    <p:sldId id="354" r:id="rId36"/>
    <p:sldId id="361" r:id="rId37"/>
    <p:sldId id="322" r:id="rId38"/>
    <p:sldId id="321" r:id="rId39"/>
    <p:sldId id="309" r:id="rId40"/>
    <p:sldId id="310" r:id="rId41"/>
    <p:sldId id="289" r:id="rId42"/>
    <p:sldId id="312" r:id="rId4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66"/>
    <a:srgbClr val="008000"/>
    <a:srgbClr val="00FF00"/>
    <a:srgbClr val="FFFF6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6" autoAdjust="0"/>
    <p:restoredTop sz="99828" autoAdjust="0"/>
  </p:normalViewPr>
  <p:slideViewPr>
    <p:cSldViewPr>
      <p:cViewPr varScale="1">
        <p:scale>
          <a:sx n="104" d="100"/>
          <a:sy n="104" d="100"/>
        </p:scale>
        <p:origin x="-1064" y="-96"/>
      </p:cViewPr>
      <p:guideLst>
        <p:guide orient="horz" pos="2160"/>
        <p:guide orient="horz"/>
        <p:guide orient="horz" pos="3521"/>
        <p:guide orient="horz" pos="2886"/>
        <p:guide orient="horz" pos="4093"/>
        <p:guide orient="horz" pos="935"/>
        <p:guide orient="horz" pos="1207"/>
        <p:guide orient="horz" pos="3067"/>
        <p:guide pos="340"/>
        <p:guide pos="567"/>
        <p:guide pos="1066"/>
        <p:guide pos="2880"/>
        <p:guide pos="4649"/>
        <p:guide pos="839"/>
        <p:guide pos="415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12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CD1E2-F18F-4B6C-A4E7-DAFC61BF5A5C}" type="datetimeFigureOut">
              <a:rPr lang="it-IT" smtClean="0"/>
              <a:pPr/>
              <a:t>04/09/12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E451E-7EE6-4D19-BA86-0EF173851EF5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776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66E19-390C-814C-B54C-988BF129FCDD}" type="datetimeFigureOut">
              <a:rPr lang="it-IT" smtClean="0"/>
              <a:t>04/09/12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D1FAD-C9DF-124C-A133-BF98F45E174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13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26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76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3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365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fas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D7011-D26B-4880-9627-E02650988F8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>
            <a:lvl1pPr algn="l">
              <a:defRPr sz="3200" b="0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</a:defRPr>
            </a:lvl1pPr>
            <a:lvl2pPr>
              <a:defRPr sz="1600">
                <a:solidFill>
                  <a:srgbClr val="002060"/>
                </a:solidFill>
              </a:defRPr>
            </a:lvl2pPr>
            <a:lvl3pPr>
              <a:defRPr sz="16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3074" name="Picture 2" descr="U:\ARGON\FIDIA\HYMOVIS acido ialuronico\SLIDE KIT\VERSIONE 2\HYMOV-DIAPO-Int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97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206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00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159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66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45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371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778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354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466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889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416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0FF43-FA1D-5141-8B52-B6C5CFD35567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989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filigran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014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filigran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7370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O fas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D7011-D26B-4880-9627-E02650988F8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>
            <a:lvl1pPr algn="l">
              <a:defRPr sz="3200" b="0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</a:defRPr>
            </a:lvl1pPr>
            <a:lvl2pPr>
              <a:defRPr sz="1600">
                <a:solidFill>
                  <a:srgbClr val="002060"/>
                </a:solidFill>
              </a:defRPr>
            </a:lvl2pPr>
            <a:lvl3pPr>
              <a:defRPr sz="16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3074" name="Picture 2" descr="U:\ARGON\FIDIA\HYMOVIS acido ialuronico\SLIDE KIT\VERSIONE 2\HYMOV-DIAPO-Int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32E661-1FE7-BB42-B4DE-7616A966A613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13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7836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9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66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99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57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7.xml"/><Relationship Id="rId23" Type="http://schemas.openxmlformats.org/officeDocument/2006/relationships/theme" Target="../theme/theme3.xml"/><Relationship Id="rId24" Type="http://schemas.openxmlformats.org/officeDocument/2006/relationships/image" Target="../media/image8.png"/><Relationship Id="rId25" Type="http://schemas.openxmlformats.org/officeDocument/2006/relationships/image" Target="../media/image9.png"/><Relationship Id="rId26" Type="http://schemas.openxmlformats.org/officeDocument/2006/relationships/image" Target="../media/image10.png"/><Relationship Id="rId10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it-IT" b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buFontTx/>
              <a:buNone/>
              <a:defRPr/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  <a:cs typeface="ＭＳ Ｐゴシック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fld id="{0D60FF43-FA1D-5141-8B52-B6C5CFD35567}" type="slidenum">
              <a:rPr lang="it-IT" b="0" smtClean="0">
                <a:ea typeface="ＭＳ Ｐゴシック" charset="-128"/>
                <a:cs typeface="ＭＳ Ｐゴシック" charset="-128"/>
              </a:rPr>
              <a:pPr>
                <a:spcBef>
                  <a:spcPct val="0"/>
                </a:spcBef>
                <a:buFontTx/>
                <a:buNone/>
                <a:defRPr/>
              </a:pPr>
              <a:t>‹n.›</a:t>
            </a:fld>
            <a:endParaRPr lang="it-IT" b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130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pPr>
              <a:defRPr/>
            </a:pPr>
            <a:fld id="{4344FF7E-04CD-4CD0-94EF-82968D61C515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  <p:sldLayoutId id="2147484085" r:id="rId16"/>
    <p:sldLayoutId id="2147484086" r:id="rId17"/>
    <p:sldLayoutId id="2147484087" r:id="rId18"/>
    <p:sldLayoutId id="2147484088" r:id="rId19"/>
    <p:sldLayoutId id="2147484089" r:id="rId20"/>
    <p:sldLayoutId id="2147483971" r:id="rId21"/>
    <p:sldLayoutId id="2147484090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5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6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5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wmf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4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1.png"/><Relationship Id="rId7" Type="http://schemas.openxmlformats.org/officeDocument/2006/relationships/image" Target="../media/image4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4.wmf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8.png"/><Relationship Id="rId5" Type="http://schemas.openxmlformats.org/officeDocument/2006/relationships/image" Target="../media/image14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9.jpeg"/><Relationship Id="rId3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9.jpeg"/><Relationship Id="rId3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8.jpeg"/><Relationship Id="rId3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0.jpeg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9.png"/><Relationship Id="rId3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0.jpe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9.jpeg"/><Relationship Id="rId5" Type="http://schemas.openxmlformats.org/officeDocument/2006/relationships/image" Target="../media/image40.jpe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9.jpeg"/><Relationship Id="rId6" Type="http://schemas.openxmlformats.org/officeDocument/2006/relationships/image" Target="../media/image40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6.jpeg"/><Relationship Id="rId3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68.jp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9.png"/><Relationship Id="rId3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20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0.jpeg"/><Relationship Id="rId5" Type="http://schemas.openxmlformats.org/officeDocument/2006/relationships/image" Target="../media/image27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gif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3.png"/><Relationship Id="rId3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6.png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0" y="6093296"/>
            <a:ext cx="914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it-IT" sz="3200" dirty="0" smtClean="0">
                <a:cs typeface="Arial" charset="0"/>
                <a:sym typeface="Arial" charset="0"/>
              </a:rPr>
              <a:t>g</a:t>
            </a:r>
            <a:r>
              <a:rPr lang="en-US" sz="3200" dirty="0" err="1" smtClean="0">
                <a:latin typeface="Arial" charset="0"/>
                <a:cs typeface="Arial" charset="0"/>
                <a:sym typeface="Arial" charset="0"/>
              </a:rPr>
              <a:t>iancarlocoari.it</a:t>
            </a:r>
            <a:r>
              <a:rPr lang="en-US" sz="3200" dirty="0" smtClean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it-IT" sz="3200" dirty="0" smtClean="0">
                <a:latin typeface="Arial" charset="0"/>
                <a:cs typeface="Arial" charset="0"/>
                <a:sym typeface="Arial" charset="0"/>
              </a:rPr>
              <a:t>–</a:t>
            </a:r>
            <a:r>
              <a:rPr lang="en-US" sz="3200" dirty="0" smtClean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  <a:sym typeface="Arial" charset="0"/>
              </a:rPr>
              <a:t>alessandro</a:t>
            </a:r>
            <a:r>
              <a:rPr lang="en-US" sz="3200" dirty="0" err="1" smtClean="0">
                <a:cs typeface="Arial" charset="0"/>
                <a:sym typeface="Arial" charset="0"/>
              </a:rPr>
              <a:t>t</a:t>
            </a:r>
            <a:r>
              <a:rPr lang="en-US" sz="3200" dirty="0" err="1" smtClean="0">
                <a:latin typeface="Arial" charset="0"/>
                <a:cs typeface="Arial" charset="0"/>
                <a:sym typeface="Arial" charset="0"/>
              </a:rPr>
              <a:t>ripodo.it</a:t>
            </a:r>
            <a:endParaRPr lang="en-US" sz="3200" dirty="0"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20482" name="Picture 8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172450" y="26988"/>
            <a:ext cx="955675" cy="1528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868144" y="2708920"/>
            <a:ext cx="3168352" cy="172819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it-IT" sz="4800" dirty="0" smtClean="0">
                <a:solidFill>
                  <a:schemeClr val="accent1"/>
                </a:solidFill>
                <a:latin typeface="+mn-lt"/>
                <a:cs typeface="Arial Unicode MS" charset="0"/>
              </a:rPr>
              <a:t>New </a:t>
            </a:r>
            <a:r>
              <a:rPr lang="it-IT" sz="4800" dirty="0" err="1" smtClean="0">
                <a:solidFill>
                  <a:schemeClr val="accent1"/>
                </a:solidFill>
                <a:latin typeface="+mn-lt"/>
                <a:cs typeface="Arial Unicode MS" charset="0"/>
              </a:rPr>
              <a:t>knee</a:t>
            </a:r>
            <a:r>
              <a:rPr lang="it-IT" sz="4800" dirty="0" smtClean="0">
                <a:solidFill>
                  <a:schemeClr val="accent1"/>
                </a:solidFill>
                <a:latin typeface="+mn-lt"/>
                <a:cs typeface="Arial Unicode MS" charset="0"/>
              </a:rPr>
              <a:t> &amp; HA</a:t>
            </a:r>
          </a:p>
        </p:txBody>
      </p:sp>
      <p:pic>
        <p:nvPicPr>
          <p:cNvPr id="7" name="Immagine 6" descr="Logo MO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88640"/>
            <a:ext cx="2016224" cy="13332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Immagine 8" descr="Io e Maestro 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22257" r="11319" b="8480"/>
          <a:stretch/>
        </p:blipFill>
        <p:spPr>
          <a:xfrm>
            <a:off x="179512" y="1662326"/>
            <a:ext cx="5591657" cy="4214946"/>
          </a:xfrm>
          <a:prstGeom prst="rect">
            <a:avLst/>
          </a:prstGeom>
          <a:ln>
            <a:solidFill>
              <a:srgbClr val="860908"/>
            </a:solidFill>
          </a:ln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0" y="44451"/>
            <a:ext cx="5868143" cy="93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2800" dirty="0" smtClean="0">
                <a:solidFill>
                  <a:srgbClr val="860908"/>
                </a:solidFill>
                <a:ea typeface="ＭＳ Ｐゴシック" charset="0"/>
                <a:cs typeface="Arial" charset="0"/>
                <a:sym typeface="Arial" charset="0"/>
              </a:rPr>
              <a:t>CASA DI CURA SAN CAMILLO</a:t>
            </a:r>
          </a:p>
          <a:p>
            <a:pPr marL="39688" algn="ctr"/>
            <a:r>
              <a:rPr lang="en-US" sz="2800" dirty="0" smtClean="0">
                <a:solidFill>
                  <a:srgbClr val="860908"/>
                </a:solidFill>
                <a:ea typeface="ＭＳ Ｐゴシック" charset="0"/>
                <a:cs typeface="Arial" charset="0"/>
                <a:sym typeface="Arial" charset="0"/>
              </a:rPr>
              <a:t>FORTE DEI MARMI (LU)</a:t>
            </a:r>
          </a:p>
        </p:txBody>
      </p:sp>
      <p:sp>
        <p:nvSpPr>
          <p:cNvPr id="11" name="Rectangle 1"/>
          <p:cNvSpPr>
            <a:spLocks/>
          </p:cNvSpPr>
          <p:nvPr/>
        </p:nvSpPr>
        <p:spPr bwMode="auto">
          <a:xfrm>
            <a:off x="6350" y="1043444"/>
            <a:ext cx="58617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>
              <a:defRPr/>
            </a:pPr>
            <a:r>
              <a:rPr lang="en-US" dirty="0">
                <a:ea typeface="ＭＳ Ｐゴシック" charset="0"/>
                <a:cs typeface="Arial" charset="0"/>
                <a:sym typeface="Arial" charset="0"/>
              </a:rPr>
              <a:t>CHIRURGIA  ATROSCOPICA E PROTESICA</a:t>
            </a:r>
          </a:p>
        </p:txBody>
      </p:sp>
    </p:spTree>
    <p:extLst>
      <p:ext uri="{BB962C8B-B14F-4D97-AF65-F5344CB8AC3E}">
        <p14:creationId xmlns:p14="http://schemas.microsoft.com/office/powerpoint/2010/main" val="370415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1475656" y="620688"/>
            <a:ext cx="5453236" cy="1470025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Lo sviluppo </a:t>
            </a:r>
            <a:br>
              <a:rPr lang="it-IT" dirty="0" smtClean="0">
                <a:solidFill>
                  <a:srgbClr val="002060"/>
                </a:solidFill>
              </a:rPr>
            </a:br>
            <a:r>
              <a:rPr lang="it-IT" dirty="0" smtClean="0">
                <a:solidFill>
                  <a:srgbClr val="002060"/>
                </a:solidFill>
              </a:rPr>
              <a:t>di un’innovazione</a:t>
            </a:r>
            <a:r>
              <a:rPr lang="it-IT" baseline="30000" dirty="0" smtClean="0">
                <a:solidFill>
                  <a:srgbClr val="002060"/>
                </a:solidFill>
              </a:rPr>
              <a:t/>
            </a:r>
            <a:br>
              <a:rPr lang="it-IT" baseline="30000" dirty="0" smtClean="0">
                <a:solidFill>
                  <a:srgbClr val="002060"/>
                </a:solidFill>
              </a:rPr>
            </a:b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8" name="Immagine 7" descr="Conf-Hymov-PowerPoint.png"/>
          <p:cNvPicPr>
            <a:picLocks noChangeAspect="1"/>
          </p:cNvPicPr>
          <p:nvPr/>
        </p:nvPicPr>
        <p:blipFill rotWithShape="1">
          <a:blip r:embed="rId2" cstate="print"/>
          <a:srcRect r="4929"/>
          <a:stretch/>
        </p:blipFill>
        <p:spPr>
          <a:xfrm>
            <a:off x="5508104" y="116632"/>
            <a:ext cx="3552007" cy="2494436"/>
          </a:xfrm>
          <a:prstGeom prst="rect">
            <a:avLst/>
          </a:prstGeom>
        </p:spPr>
      </p:pic>
      <p:sp>
        <p:nvSpPr>
          <p:cNvPr id="5" name="Segnaposto contenuto 11"/>
          <p:cNvSpPr txBox="1">
            <a:spLocks/>
          </p:cNvSpPr>
          <p:nvPr/>
        </p:nvSpPr>
        <p:spPr>
          <a:xfrm>
            <a:off x="2339752" y="1988840"/>
            <a:ext cx="4705383" cy="2752816"/>
          </a:xfrm>
          <a:prstGeom prst="rect">
            <a:avLst/>
          </a:prstGeom>
          <a:ln w="12700" cap="flat" cmpd="sng" algn="ctr">
            <a:noFill/>
            <a:prstDash val="solid"/>
          </a:ln>
          <a:effectLst>
            <a:glow rad="88900">
              <a:srgbClr val="FFFF66">
                <a:alpha val="34902"/>
              </a:srgb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91440" tIns="0" rIns="45720" bIns="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SzPct val="90000"/>
              <a:buFontTx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SzPct val="90000"/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SzPct val="90000"/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SzPct val="90000"/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SzPct val="90000"/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SzPct val="90000"/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SzPct val="90000"/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SzPct val="90000"/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smtClean="0"/>
              <a:t>Attraverso una trasformazione chimica </a:t>
            </a:r>
            <a:br>
              <a:rPr lang="it-IT" sz="2000" dirty="0" smtClean="0"/>
            </a:br>
            <a:r>
              <a:rPr lang="it-IT" sz="2000" dirty="0" smtClean="0"/>
              <a:t>che ha comportato un bassissimo grado </a:t>
            </a:r>
            <a:br>
              <a:rPr lang="it-IT" sz="2000" dirty="0" smtClean="0"/>
            </a:br>
            <a:r>
              <a:rPr lang="it-IT" sz="2000" dirty="0" smtClean="0"/>
              <a:t>di modifica (2-3%) è stato ottenuto </a:t>
            </a:r>
            <a:br>
              <a:rPr lang="it-IT" sz="2000" dirty="0" smtClean="0"/>
            </a:br>
            <a:r>
              <a:rPr lang="it-IT" sz="2000" dirty="0" smtClean="0"/>
              <a:t>un derivato innovativo </a:t>
            </a:r>
            <a:br>
              <a:rPr lang="it-IT" sz="2000" dirty="0" smtClean="0"/>
            </a:br>
            <a:r>
              <a:rPr lang="it-IT" sz="2000" dirty="0" smtClean="0"/>
              <a:t>con una struttura ben caratterizzata: </a:t>
            </a:r>
          </a:p>
          <a:p>
            <a:r>
              <a:rPr lang="it-IT" sz="2000" dirty="0" smtClean="0"/>
              <a:t>la </a:t>
            </a:r>
            <a:r>
              <a:rPr lang="it-IT" sz="2000" i="1" dirty="0" err="1" smtClean="0"/>
              <a:t>esadecilammide</a:t>
            </a:r>
            <a:r>
              <a:rPr lang="it-IT" sz="2000" i="1" dirty="0" smtClean="0"/>
              <a:t> parziale </a:t>
            </a:r>
            <a:br>
              <a:rPr lang="it-IT" sz="2000" i="1" dirty="0" smtClean="0"/>
            </a:br>
            <a:r>
              <a:rPr lang="it-IT" sz="2000" i="1" dirty="0" smtClean="0"/>
              <a:t>dell'acido ialuronico </a:t>
            </a:r>
            <a:r>
              <a:rPr lang="it-IT" sz="2000" dirty="0" smtClean="0"/>
              <a:t>(HYADD</a:t>
            </a:r>
            <a:r>
              <a:rPr lang="it-IT" sz="2000" baseline="30000" dirty="0" smtClean="0"/>
              <a:t>®</a:t>
            </a:r>
            <a:r>
              <a:rPr lang="it-IT" sz="2000" dirty="0" smtClean="0"/>
              <a:t>4).</a:t>
            </a:r>
            <a:endParaRPr lang="it-IT" sz="2000" baseline="30000" dirty="0"/>
          </a:p>
        </p:txBody>
      </p:sp>
      <p:pic>
        <p:nvPicPr>
          <p:cNvPr id="7" name="Picture 2" descr="U:\ARGON\FIDIA\HYMOVIS acido ialuronico\SLIDE KIT\doppiamolecol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140">
            <a:off x="-558153" y="2743347"/>
            <a:ext cx="8925181" cy="376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924944"/>
            <a:ext cx="2096989" cy="152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e 9"/>
          <p:cNvSpPr/>
          <p:nvPr/>
        </p:nvSpPr>
        <p:spPr>
          <a:xfrm>
            <a:off x="6401676" y="2303925"/>
            <a:ext cx="2376264" cy="2592288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>
            <a:glow rad="88900">
              <a:srgbClr val="FFFF66">
                <a:alpha val="34902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/>
          </a:p>
        </p:txBody>
      </p:sp>
      <p:cxnSp>
        <p:nvCxnSpPr>
          <p:cNvPr id="11" name="Connettore 1 10"/>
          <p:cNvCxnSpPr/>
          <p:nvPr/>
        </p:nvCxnSpPr>
        <p:spPr>
          <a:xfrm flipV="1">
            <a:off x="4992471" y="2683557"/>
            <a:ext cx="1757201" cy="3024765"/>
          </a:xfrm>
          <a:prstGeom prst="line">
            <a:avLst/>
          </a:prstGeom>
          <a:ln>
            <a:solidFill>
              <a:srgbClr val="000000"/>
            </a:solidFill>
          </a:ln>
          <a:effectLst>
            <a:glow rad="88900">
              <a:srgbClr val="FFFF66">
                <a:alpha val="34902"/>
              </a:srgb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V="1">
            <a:off x="5587323" y="4896213"/>
            <a:ext cx="2002485" cy="1541107"/>
          </a:xfrm>
          <a:prstGeom prst="line">
            <a:avLst/>
          </a:prstGeom>
          <a:ln>
            <a:solidFill>
              <a:srgbClr val="000000"/>
            </a:solidFill>
          </a:ln>
          <a:effectLst>
            <a:glow rad="88900">
              <a:srgbClr val="FFFF66">
                <a:alpha val="34902"/>
              </a:srgb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/>
        </p:nvSpPr>
        <p:spPr>
          <a:xfrm>
            <a:off x="4869273" y="5557341"/>
            <a:ext cx="841248" cy="1030960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>
            <a:glow rad="88900">
              <a:srgbClr val="FFFF66">
                <a:alpha val="34902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/>
          </a:p>
        </p:txBody>
      </p:sp>
      <p:pic>
        <p:nvPicPr>
          <p:cNvPr id="14" name="Picture 5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29" y="5589413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0718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3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rgbClr val="860908"/>
                </a:solidFill>
              </a:rPr>
              <a:t>Quarta generazione </a:t>
            </a:r>
            <a:br>
              <a:rPr lang="it-IT" dirty="0" smtClean="0">
                <a:solidFill>
                  <a:srgbClr val="860908"/>
                </a:solidFill>
              </a:rPr>
            </a:br>
            <a:r>
              <a:rPr lang="it-IT" dirty="0" smtClean="0">
                <a:solidFill>
                  <a:srgbClr val="860908"/>
                </a:solidFill>
              </a:rPr>
              <a:t>di </a:t>
            </a:r>
            <a:r>
              <a:rPr lang="it-IT" dirty="0" err="1" smtClean="0">
                <a:solidFill>
                  <a:srgbClr val="860908"/>
                </a:solidFill>
              </a:rPr>
              <a:t>viscosupplementi</a:t>
            </a:r>
            <a:endParaRPr lang="it-IT" dirty="0">
              <a:solidFill>
                <a:srgbClr val="860908"/>
              </a:solidFill>
            </a:endParaRPr>
          </a:p>
        </p:txBody>
      </p:sp>
      <p:sp>
        <p:nvSpPr>
          <p:cNvPr id="33" name="Segnaposto contenuto 32"/>
          <p:cNvSpPr>
            <a:spLocks noGrp="1"/>
          </p:cNvSpPr>
          <p:nvPr>
            <p:ph idx="1"/>
          </p:nvPr>
        </p:nvSpPr>
        <p:spPr>
          <a:xfrm>
            <a:off x="467544" y="1638056"/>
            <a:ext cx="8229600" cy="638816"/>
          </a:xfrm>
        </p:spPr>
        <p:txBody>
          <a:bodyPr/>
          <a:lstStyle/>
          <a:p>
            <a:r>
              <a:rPr lang="it-IT" dirty="0" smtClean="0"/>
              <a:t>Acidi ialuronici a confronto</a:t>
            </a:r>
          </a:p>
          <a:p>
            <a:endParaRPr lang="it-IT" dirty="0"/>
          </a:p>
        </p:txBody>
      </p:sp>
      <p:pic>
        <p:nvPicPr>
          <p:cNvPr id="1026" name="Picture 2" descr="U:\ARGON\FIDIA\HYMOVIS acido ialuronico\SLIDE KIT\grafici ok\grafici 08.05.12\Tab HYMOV 1\Tab HYMOV 1\Tab HYMOV 1-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72"/>
          <a:stretch/>
        </p:blipFill>
        <p:spPr bwMode="auto">
          <a:xfrm>
            <a:off x="1115616" y="2183056"/>
            <a:ext cx="4184988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:\ARGON\FIDIA\HYMOVIS acido ialuronico\SLIDE KIT\grafici ok\grafici 08.05.12\Tab HYMOV 1\Tab HYMOV 1\Tab HYMOV 1-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4"/>
          <a:stretch/>
        </p:blipFill>
        <p:spPr bwMode="auto">
          <a:xfrm>
            <a:off x="5285835" y="2179042"/>
            <a:ext cx="3154932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ARGON\FIDIA\HYMOVIS acido ialuronico\SLIDE KIT\grafici ok\grafici 08.05.12\Tab HYMOV 1\Tab HYMOV 1\Tab HYMOV 1-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8" r="28528"/>
          <a:stretch/>
        </p:blipFill>
        <p:spPr bwMode="auto">
          <a:xfrm>
            <a:off x="4920008" y="2183054"/>
            <a:ext cx="1352550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29" y="5589413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5" name="Picture 9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028384" y="5244534"/>
            <a:ext cx="936229" cy="14975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7"/>
          <p:cNvSpPr txBox="1">
            <a:spLocks/>
          </p:cNvSpPr>
          <p:nvPr/>
        </p:nvSpPr>
        <p:spPr>
          <a:xfrm>
            <a:off x="0" y="44624"/>
            <a:ext cx="9143999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860908"/>
                </a:solidFill>
              </a:rPr>
              <a:t>New </a:t>
            </a:r>
            <a:r>
              <a:rPr lang="it-IT" dirty="0" err="1" smtClean="0">
                <a:solidFill>
                  <a:srgbClr val="860908"/>
                </a:solidFill>
              </a:rPr>
              <a:t>knee</a:t>
            </a:r>
            <a:r>
              <a:rPr lang="it-IT" dirty="0" smtClean="0">
                <a:solidFill>
                  <a:srgbClr val="860908"/>
                </a:solidFill>
              </a:rPr>
              <a:t> ???</a:t>
            </a:r>
          </a:p>
          <a:p>
            <a:r>
              <a:rPr lang="it-IT" dirty="0" smtClean="0">
                <a:solidFill>
                  <a:srgbClr val="860908"/>
                </a:solidFill>
              </a:rPr>
              <a:t>Nonno sprint   Casalinga inquieta</a:t>
            </a:r>
            <a:endParaRPr lang="it-IT" dirty="0">
              <a:solidFill>
                <a:srgbClr val="860908"/>
              </a:solidFill>
            </a:endParaRPr>
          </a:p>
        </p:txBody>
      </p:sp>
      <p:pic>
        <p:nvPicPr>
          <p:cNvPr id="12" name="Picture 3" descr="F:\FOTOJOB\sportimages\Atletica\CORSA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 t="15135" r="7971" b="9726"/>
          <a:stretch/>
        </p:blipFill>
        <p:spPr bwMode="auto">
          <a:xfrm>
            <a:off x="611560" y="1628800"/>
            <a:ext cx="3162999" cy="5153039"/>
          </a:xfrm>
          <a:prstGeom prst="rect">
            <a:avLst/>
          </a:prstGeom>
          <a:noFill/>
          <a:ln>
            <a:solidFill>
              <a:srgbClr val="8609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:\FOTOJOB\sportimages\Atletica\OL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5"/>
          <a:stretch/>
        </p:blipFill>
        <p:spPr bwMode="auto">
          <a:xfrm>
            <a:off x="3995936" y="1628800"/>
            <a:ext cx="3804253" cy="5112568"/>
          </a:xfrm>
          <a:prstGeom prst="rect">
            <a:avLst/>
          </a:prstGeom>
          <a:noFill/>
          <a:ln>
            <a:solidFill>
              <a:srgbClr val="8609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54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5" name="Picture 9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028384" y="5244536"/>
            <a:ext cx="936229" cy="14975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7"/>
          <p:cNvSpPr txBox="1">
            <a:spLocks/>
          </p:cNvSpPr>
          <p:nvPr/>
        </p:nvSpPr>
        <p:spPr>
          <a:xfrm>
            <a:off x="0" y="44624"/>
            <a:ext cx="9143999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860908"/>
                </a:solidFill>
              </a:rPr>
              <a:t>New </a:t>
            </a:r>
            <a:r>
              <a:rPr lang="it-IT" dirty="0" err="1" smtClean="0">
                <a:solidFill>
                  <a:srgbClr val="860908"/>
                </a:solidFill>
              </a:rPr>
              <a:t>knee</a:t>
            </a:r>
            <a:r>
              <a:rPr lang="it-IT" dirty="0" smtClean="0">
                <a:solidFill>
                  <a:srgbClr val="860908"/>
                </a:solidFill>
              </a:rPr>
              <a:t> ???</a:t>
            </a:r>
          </a:p>
          <a:p>
            <a:r>
              <a:rPr lang="it-IT" dirty="0" smtClean="0">
                <a:solidFill>
                  <a:srgbClr val="860908"/>
                </a:solidFill>
              </a:rPr>
              <a:t>Campioni in erba</a:t>
            </a:r>
            <a:endParaRPr lang="it-IT" dirty="0">
              <a:solidFill>
                <a:srgbClr val="860908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8"/>
          <a:stretch/>
        </p:blipFill>
        <p:spPr bwMode="auto">
          <a:xfrm>
            <a:off x="395536" y="1844824"/>
            <a:ext cx="3438452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 descr="bimbibir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44824"/>
            <a:ext cx="4809356" cy="3253327"/>
          </a:xfrm>
          <a:prstGeom prst="rect">
            <a:avLst/>
          </a:prstGeom>
          <a:noFill/>
          <a:ln w="9525">
            <a:solidFill>
              <a:srgbClr val="8609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0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5" name="Picture 9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028384" y="5244536"/>
            <a:ext cx="936229" cy="14975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7"/>
          <p:cNvSpPr txBox="1">
            <a:spLocks/>
          </p:cNvSpPr>
          <p:nvPr/>
        </p:nvSpPr>
        <p:spPr>
          <a:xfrm>
            <a:off x="0" y="44624"/>
            <a:ext cx="9143999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860908"/>
                </a:solidFill>
              </a:rPr>
              <a:t>New </a:t>
            </a:r>
            <a:r>
              <a:rPr lang="it-IT" dirty="0" err="1" smtClean="0">
                <a:solidFill>
                  <a:srgbClr val="860908"/>
                </a:solidFill>
              </a:rPr>
              <a:t>knee</a:t>
            </a:r>
            <a:r>
              <a:rPr lang="it-IT" dirty="0" smtClean="0">
                <a:solidFill>
                  <a:srgbClr val="860908"/>
                </a:solidFill>
              </a:rPr>
              <a:t> ???</a:t>
            </a:r>
          </a:p>
        </p:txBody>
      </p:sp>
      <p:pic>
        <p:nvPicPr>
          <p:cNvPr id="8" name="Picture 3" descr="E:\sportimages\Calcio\delpieroin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5180508" cy="2808312"/>
          </a:xfrm>
          <a:prstGeom prst="rect">
            <a:avLst/>
          </a:prstGeom>
          <a:noFill/>
          <a:ln>
            <a:solidFill>
              <a:srgbClr val="8609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44" descr="C:\Documenti\calciato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280950" cy="2952328"/>
          </a:xfrm>
          <a:prstGeom prst="rect">
            <a:avLst/>
          </a:prstGeom>
          <a:noFill/>
          <a:ln w="9525">
            <a:solidFill>
              <a:srgbClr val="8609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Sciatore1 cop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/>
          <a:stretch>
            <a:fillRect/>
          </a:stretch>
        </p:blipFill>
        <p:spPr bwMode="auto">
          <a:xfrm>
            <a:off x="1979712" y="4437112"/>
            <a:ext cx="3225800" cy="2308225"/>
          </a:xfrm>
          <a:prstGeom prst="rect">
            <a:avLst/>
          </a:prstGeom>
          <a:noFill/>
          <a:ln w="9525">
            <a:solidFill>
              <a:srgbClr val="860908"/>
            </a:solidFill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54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5" name="Picture 9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028384" y="5244536"/>
            <a:ext cx="936229" cy="14975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7"/>
          <p:cNvSpPr txBox="1">
            <a:spLocks/>
          </p:cNvSpPr>
          <p:nvPr/>
        </p:nvSpPr>
        <p:spPr>
          <a:xfrm>
            <a:off x="1" y="44624"/>
            <a:ext cx="5868144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860908"/>
                </a:solidFill>
              </a:rPr>
              <a:t>New </a:t>
            </a:r>
            <a:r>
              <a:rPr lang="it-IT" dirty="0" err="1" smtClean="0">
                <a:solidFill>
                  <a:srgbClr val="860908"/>
                </a:solidFill>
              </a:rPr>
              <a:t>knee</a:t>
            </a:r>
            <a:r>
              <a:rPr lang="it-IT" dirty="0" smtClean="0">
                <a:solidFill>
                  <a:srgbClr val="860908"/>
                </a:solidFill>
              </a:rPr>
              <a:t> ???</a:t>
            </a:r>
          </a:p>
          <a:p>
            <a:r>
              <a:rPr lang="it-IT" dirty="0" smtClean="0">
                <a:solidFill>
                  <a:srgbClr val="860908"/>
                </a:solidFill>
              </a:rPr>
              <a:t>Artroscopia</a:t>
            </a:r>
            <a:endParaRPr lang="it-IT" dirty="0">
              <a:solidFill>
                <a:srgbClr val="860908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2949377" cy="2756049"/>
          </a:xfrm>
          <a:prstGeom prst="rect">
            <a:avLst/>
          </a:prstGeom>
          <a:noFill/>
          <a:ln w="38100">
            <a:solidFill>
              <a:srgbClr val="8609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268893"/>
              </p:ext>
            </p:extLst>
          </p:nvPr>
        </p:nvGraphicFramePr>
        <p:xfrm>
          <a:off x="388369" y="1772816"/>
          <a:ext cx="3050330" cy="4815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Image" r:id="rId5" imgW="1600000" imgH="2523810" progId="PhotoDeluxe.Image.2">
                  <p:embed/>
                </p:oleObj>
              </mc:Choice>
              <mc:Fallback>
                <p:oleObj name="Image" r:id="rId5" imgW="1600000" imgH="2523810" progId="PhotoDeluxe.Image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69" y="1772816"/>
                        <a:ext cx="3050330" cy="481510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860908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042" descr="Pa+Coari+Enrico                                                0000693FMacintosh HD                   ABA78158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12976"/>
            <a:ext cx="4104456" cy="2976800"/>
          </a:xfrm>
          <a:prstGeom prst="rect">
            <a:avLst/>
          </a:prstGeom>
          <a:noFill/>
          <a:ln>
            <a:solidFill>
              <a:srgbClr val="8609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5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1026"/>
          <p:cNvSpPr>
            <a:spLocks noChangeArrowheads="1"/>
          </p:cNvSpPr>
          <p:nvPr/>
        </p:nvSpPr>
        <p:spPr bwMode="auto">
          <a:xfrm>
            <a:off x="446088" y="260648"/>
            <a:ext cx="8229600" cy="58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None/>
            </a:pPr>
            <a:r>
              <a:rPr lang="it-IT" sz="4000" b="0" dirty="0">
                <a:solidFill>
                  <a:schemeClr val="accent1"/>
                </a:solidFill>
              </a:rPr>
              <a:t>In una rassegna retrospettiva di 31516 artroscopie di ginocchio, </a:t>
            </a:r>
            <a:r>
              <a:rPr lang="it-IT" sz="4000" b="0" dirty="0" err="1">
                <a:solidFill>
                  <a:schemeClr val="accent1"/>
                </a:solidFill>
              </a:rPr>
              <a:t>Curl</a:t>
            </a:r>
            <a:r>
              <a:rPr lang="it-IT" sz="4000" b="0" dirty="0">
                <a:solidFill>
                  <a:schemeClr val="accent1"/>
                </a:solidFill>
              </a:rPr>
              <a:t> et al., hanno trovato </a:t>
            </a:r>
            <a:r>
              <a:rPr lang="it-IT" sz="4000" b="0" dirty="0" smtClean="0">
                <a:solidFill>
                  <a:schemeClr val="accent1"/>
                </a:solidFill>
              </a:rPr>
              <a:t>un</a:t>
            </a:r>
            <a:r>
              <a:rPr lang="it-IT" sz="4000" dirty="0" smtClean="0">
                <a:solidFill>
                  <a:schemeClr val="accent1"/>
                </a:solidFill>
                <a:latin typeface="Arial"/>
              </a:rPr>
              <a:t>’</a:t>
            </a:r>
            <a:r>
              <a:rPr lang="it-IT" sz="4000" b="0" dirty="0" smtClean="0">
                <a:solidFill>
                  <a:schemeClr val="accent1"/>
                </a:solidFill>
              </a:rPr>
              <a:t>incidenza </a:t>
            </a:r>
            <a:r>
              <a:rPr lang="it-IT" sz="4000" b="0" dirty="0">
                <a:solidFill>
                  <a:schemeClr val="accent1"/>
                </a:solidFill>
              </a:rPr>
              <a:t>del 63% di lesioni condrali. </a:t>
            </a:r>
            <a:endParaRPr lang="it-IT" sz="4000" b="0" dirty="0" smtClean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None/>
            </a:pPr>
            <a:r>
              <a:rPr lang="it-IT" sz="4000" b="0" dirty="0" smtClean="0">
                <a:solidFill>
                  <a:schemeClr val="accent1"/>
                </a:solidFill>
              </a:rPr>
              <a:t>Lesioni </a:t>
            </a:r>
            <a:r>
              <a:rPr lang="it-IT" sz="4000" b="0" dirty="0">
                <a:solidFill>
                  <a:schemeClr val="accent1"/>
                </a:solidFill>
              </a:rPr>
              <a:t>di IV grado della cartilagine articolare sono state notate nel 20% dei pazienti e il 5% di tale lesioni si verificava in </a:t>
            </a:r>
            <a:r>
              <a:rPr lang="it-IT" sz="4000" b="0" dirty="0" smtClean="0">
                <a:solidFill>
                  <a:schemeClr val="accent1"/>
                </a:solidFill>
              </a:rPr>
              <a:t>pz</a:t>
            </a:r>
            <a:r>
              <a:rPr lang="it-IT" sz="4000" b="0" dirty="0">
                <a:solidFill>
                  <a:schemeClr val="accent1"/>
                </a:solidFill>
              </a:rPr>
              <a:t>. con meno di  40 anni</a:t>
            </a:r>
            <a:r>
              <a:rPr lang="it-IT" sz="3600" b="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924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381000"/>
            <a:ext cx="8194675" cy="6019800"/>
          </a:xfrm>
          <a:noFill/>
          <a:ln/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lnSpc>
                <a:spcPct val="50000"/>
              </a:lnSpc>
            </a:pP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</a:rPr>
              <a:t/>
            </a:r>
            <a:b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</a:rPr>
            </a:br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charset="0"/>
            </a:endParaRPr>
          </a:p>
        </p:txBody>
      </p:sp>
      <p:sp>
        <p:nvSpPr>
          <p:cNvPr id="393219" name="Rectangle 3"/>
          <p:cNvSpPr>
            <a:spLocks noChangeArrowheads="1"/>
          </p:cNvSpPr>
          <p:nvPr/>
        </p:nvSpPr>
        <p:spPr bwMode="auto">
          <a:xfrm>
            <a:off x="3738563" y="5029200"/>
            <a:ext cx="1668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93220" name="Rectangle 4"/>
          <p:cNvSpPr>
            <a:spLocks noGrp="1" noChangeArrowheads="1"/>
          </p:cNvSpPr>
          <p:nvPr/>
        </p:nvSpPr>
        <p:spPr bwMode="auto">
          <a:xfrm>
            <a:off x="541338" y="4876800"/>
            <a:ext cx="8128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it-IT" sz="3600">
                <a:solidFill>
                  <a:schemeClr val="bg1"/>
                </a:solidFill>
                <a:latin typeface="Arial Unicode MS" charset="0"/>
              </a:rPr>
              <a:t> </a:t>
            </a:r>
            <a:br>
              <a:rPr lang="it-IT" sz="3600">
                <a:solidFill>
                  <a:schemeClr val="bg1"/>
                </a:solidFill>
                <a:latin typeface="Arial Unicode MS" charset="0"/>
              </a:rPr>
            </a:br>
            <a:endParaRPr lang="en-US" sz="3600" i="1">
              <a:solidFill>
                <a:schemeClr val="bg1"/>
              </a:solidFill>
              <a:latin typeface="Arial Unicode MS" charset="0"/>
            </a:endParaRPr>
          </a:p>
        </p:txBody>
      </p:sp>
      <p:sp>
        <p:nvSpPr>
          <p:cNvPr id="393221" name="Text Box 5"/>
          <p:cNvSpPr txBox="1">
            <a:spLocks noChangeArrowheads="1"/>
          </p:cNvSpPr>
          <p:nvPr/>
        </p:nvSpPr>
        <p:spPr bwMode="auto">
          <a:xfrm>
            <a:off x="881063" y="1676400"/>
            <a:ext cx="7450137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rgbClr val="860908"/>
                </a:solidFill>
                <a:latin typeface="Arial Unicode MS" charset="0"/>
              </a:rPr>
              <a:t>1940 </a:t>
            </a:r>
            <a:r>
              <a:rPr lang="it-IT" sz="2400" dirty="0" err="1">
                <a:solidFill>
                  <a:srgbClr val="000090"/>
                </a:solidFill>
                <a:latin typeface="Arial Unicode MS" charset="0"/>
              </a:rPr>
              <a:t>McMurray</a:t>
            </a:r>
            <a:r>
              <a:rPr lang="it-IT" sz="2400" dirty="0">
                <a:solidFill>
                  <a:srgbClr val="860908"/>
                </a:solidFill>
                <a:latin typeface="Arial Unicode MS" charset="0"/>
              </a:rPr>
              <a:t> :  la causa del fallimento di una 			</a:t>
            </a:r>
            <a:r>
              <a:rPr lang="it-IT" sz="2400" dirty="0" err="1">
                <a:solidFill>
                  <a:srgbClr val="860908"/>
                </a:solidFill>
                <a:latin typeface="Arial Unicode MS" charset="0"/>
              </a:rPr>
              <a:t>meniscectomia</a:t>
            </a:r>
            <a:r>
              <a:rPr lang="it-IT" sz="2400" dirty="0">
                <a:solidFill>
                  <a:srgbClr val="860908"/>
                </a:solidFill>
                <a:latin typeface="Arial Unicode MS" charset="0"/>
              </a:rPr>
              <a:t> è dovuta alla 			mancata asportazione totale</a:t>
            </a:r>
          </a:p>
        </p:txBody>
      </p:sp>
      <p:sp>
        <p:nvSpPr>
          <p:cNvPr id="393222" name="Text Box 6"/>
          <p:cNvSpPr txBox="1">
            <a:spLocks noChangeArrowheads="1"/>
          </p:cNvSpPr>
          <p:nvPr/>
        </p:nvSpPr>
        <p:spPr bwMode="auto">
          <a:xfrm>
            <a:off x="881063" y="2895600"/>
            <a:ext cx="74501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accent1"/>
                </a:solidFill>
                <a:latin typeface="Arial Unicode MS" charset="0"/>
              </a:rPr>
              <a:t>1948 </a:t>
            </a:r>
            <a:r>
              <a:rPr lang="it-IT" sz="2400" dirty="0">
                <a:solidFill>
                  <a:srgbClr val="000090"/>
                </a:solidFill>
                <a:latin typeface="Arial Unicode MS" charset="0"/>
              </a:rPr>
              <a:t>Fairbanks</a:t>
            </a:r>
            <a:r>
              <a:rPr lang="it-IT" sz="2400" dirty="0">
                <a:solidFill>
                  <a:schemeClr val="accent1"/>
                </a:solidFill>
                <a:latin typeface="Arial Unicode MS" charset="0"/>
              </a:rPr>
              <a:t> :  la </a:t>
            </a:r>
            <a:r>
              <a:rPr lang="it-IT" sz="2400" dirty="0" err="1">
                <a:solidFill>
                  <a:schemeClr val="accent1"/>
                </a:solidFill>
                <a:latin typeface="Arial Unicode MS" charset="0"/>
              </a:rPr>
              <a:t>meniscectomia</a:t>
            </a:r>
            <a:r>
              <a:rPr lang="it-IT" sz="2400" dirty="0">
                <a:solidFill>
                  <a:schemeClr val="accent1"/>
                </a:solidFill>
                <a:latin typeface="Arial Unicode MS" charset="0"/>
              </a:rPr>
              <a:t> non è del tutto 			innocua</a:t>
            </a:r>
          </a:p>
        </p:txBody>
      </p:sp>
      <p:sp>
        <p:nvSpPr>
          <p:cNvPr id="393223" name="Text Box 7"/>
          <p:cNvSpPr txBox="1">
            <a:spLocks noChangeArrowheads="1"/>
          </p:cNvSpPr>
          <p:nvPr/>
        </p:nvSpPr>
        <p:spPr bwMode="auto">
          <a:xfrm>
            <a:off x="0" y="47625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860908"/>
                </a:solidFill>
                <a:latin typeface="Arial Unicode MS" charset="0"/>
              </a:rPr>
              <a:t>Il 1900: un secolo di cambiamento</a:t>
            </a:r>
          </a:p>
        </p:txBody>
      </p:sp>
      <p:sp>
        <p:nvSpPr>
          <p:cNvPr id="393224" name="Text Box 8"/>
          <p:cNvSpPr txBox="1">
            <a:spLocks noChangeArrowheads="1"/>
          </p:cNvSpPr>
          <p:nvPr/>
        </p:nvSpPr>
        <p:spPr bwMode="auto">
          <a:xfrm>
            <a:off x="812800" y="3749675"/>
            <a:ext cx="74501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rgbClr val="860908"/>
                </a:solidFill>
                <a:latin typeface="Arial Unicode MS" charset="0"/>
              </a:rPr>
              <a:t> 1977 </a:t>
            </a:r>
            <a:r>
              <a:rPr lang="it-IT" sz="2400" dirty="0" err="1">
                <a:solidFill>
                  <a:srgbClr val="000090"/>
                </a:solidFill>
                <a:latin typeface="Arial Unicode MS" charset="0"/>
              </a:rPr>
              <a:t>McGinty</a:t>
            </a:r>
            <a:r>
              <a:rPr lang="it-IT" sz="2400" dirty="0">
                <a:solidFill>
                  <a:srgbClr val="860908"/>
                </a:solidFill>
                <a:latin typeface="Arial Unicode MS" charset="0"/>
              </a:rPr>
              <a:t> :     la </a:t>
            </a:r>
            <a:r>
              <a:rPr lang="it-IT" sz="2400" dirty="0" err="1">
                <a:solidFill>
                  <a:srgbClr val="860908"/>
                </a:solidFill>
                <a:latin typeface="Arial Unicode MS" charset="0"/>
              </a:rPr>
              <a:t>meniscectomia</a:t>
            </a:r>
            <a:r>
              <a:rPr lang="it-IT" sz="2400" dirty="0">
                <a:solidFill>
                  <a:srgbClr val="860908"/>
                </a:solidFill>
                <a:latin typeface="Arial Unicode MS" charset="0"/>
              </a:rPr>
              <a:t> parziale è 			meglio della totale</a:t>
            </a:r>
          </a:p>
        </p:txBody>
      </p:sp>
      <p:sp>
        <p:nvSpPr>
          <p:cNvPr id="393225" name="Text Box 9"/>
          <p:cNvSpPr txBox="1">
            <a:spLocks noChangeArrowheads="1"/>
          </p:cNvSpPr>
          <p:nvPr/>
        </p:nvSpPr>
        <p:spPr bwMode="auto">
          <a:xfrm>
            <a:off x="812800" y="4876800"/>
            <a:ext cx="7450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rgbClr val="860908"/>
                </a:solidFill>
                <a:latin typeface="Arial Unicode MS" charset="0"/>
              </a:rPr>
              <a:t> 1981 </a:t>
            </a:r>
            <a:r>
              <a:rPr lang="it-IT" sz="2400" dirty="0">
                <a:solidFill>
                  <a:srgbClr val="000090"/>
                </a:solidFill>
                <a:latin typeface="Arial Unicode MS" charset="0"/>
              </a:rPr>
              <a:t>De </a:t>
            </a:r>
            <a:r>
              <a:rPr lang="it-IT" sz="2400" dirty="0" err="1">
                <a:solidFill>
                  <a:srgbClr val="000090"/>
                </a:solidFill>
                <a:latin typeface="Arial Unicode MS" charset="0"/>
              </a:rPr>
              <a:t>Haven</a:t>
            </a:r>
            <a:r>
              <a:rPr lang="it-IT" sz="2400" dirty="0">
                <a:solidFill>
                  <a:srgbClr val="860908"/>
                </a:solidFill>
                <a:latin typeface="Arial Unicode MS" charset="0"/>
              </a:rPr>
              <a:t> :  riparazione meniscale aperta</a:t>
            </a:r>
          </a:p>
        </p:txBody>
      </p:sp>
      <p:sp>
        <p:nvSpPr>
          <p:cNvPr id="393226" name="Text Box 10"/>
          <p:cNvSpPr txBox="1">
            <a:spLocks noChangeArrowheads="1"/>
          </p:cNvSpPr>
          <p:nvPr/>
        </p:nvSpPr>
        <p:spPr bwMode="auto">
          <a:xfrm>
            <a:off x="881063" y="5638800"/>
            <a:ext cx="7450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rgbClr val="860908"/>
                </a:solidFill>
                <a:latin typeface="Arial Unicode MS" charset="0"/>
              </a:rPr>
              <a:t>1983 </a:t>
            </a:r>
            <a:r>
              <a:rPr lang="it-IT" sz="2400" dirty="0" err="1">
                <a:solidFill>
                  <a:srgbClr val="000090"/>
                </a:solidFill>
                <a:latin typeface="Arial Unicode MS" charset="0"/>
              </a:rPr>
              <a:t>Henning</a:t>
            </a:r>
            <a:r>
              <a:rPr lang="it-IT" sz="2400" dirty="0">
                <a:solidFill>
                  <a:srgbClr val="860908"/>
                </a:solidFill>
                <a:latin typeface="Arial Unicode MS" charset="0"/>
              </a:rPr>
              <a:t> :     riparazione meniscale artroscopica</a:t>
            </a:r>
          </a:p>
        </p:txBody>
      </p:sp>
      <p:pic>
        <p:nvPicPr>
          <p:cNvPr id="393227" name="Picture 11" descr="BS00554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196975"/>
            <a:ext cx="93186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228" name="Picture 12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298879" y="5517976"/>
            <a:ext cx="809625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2835" y="-3241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dirty="0" smtClean="0">
                <a:solidFill>
                  <a:srgbClr val="860908"/>
                </a:solidFill>
                <a:latin typeface="Arial Unicode MS" charset="0"/>
              </a:rPr>
              <a:t>Trattamento lesioni meniscali</a:t>
            </a:r>
            <a:endParaRPr lang="it-IT" sz="4000" dirty="0">
              <a:solidFill>
                <a:srgbClr val="860908"/>
              </a:solidFill>
              <a:latin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93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atten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114800" cy="2782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5219" name="Text Box 3"/>
          <p:cNvSpPr txBox="1">
            <a:spLocks noChangeArrowheads="1"/>
          </p:cNvSpPr>
          <p:nvPr/>
        </p:nvSpPr>
        <p:spPr bwMode="auto">
          <a:xfrm>
            <a:off x="395536" y="1340768"/>
            <a:ext cx="388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ja-JP" altLang="it-IT" sz="2400" dirty="0">
                <a:solidFill>
                  <a:schemeClr val="accent1"/>
                </a:solidFill>
                <a:latin typeface="Arial"/>
              </a:rPr>
              <a:t>“</a:t>
            </a:r>
            <a:r>
              <a:rPr lang="it-IT" sz="2400" dirty="0">
                <a:solidFill>
                  <a:schemeClr val="accent1"/>
                </a:solidFill>
                <a:latin typeface="Arial Unicode MS" charset="0"/>
              </a:rPr>
              <a:t>TOP 10 ORTHOPEDIC  PROCEDURES</a:t>
            </a:r>
            <a:r>
              <a:rPr lang="ja-JP" altLang="it-IT" sz="2400" dirty="0">
                <a:solidFill>
                  <a:schemeClr val="accent1"/>
                </a:solidFill>
                <a:latin typeface="Arial"/>
              </a:rPr>
              <a:t>”</a:t>
            </a:r>
            <a:r>
              <a:rPr lang="it-IT" sz="2400" dirty="0" smtClean="0">
                <a:solidFill>
                  <a:schemeClr val="accent1"/>
                </a:solidFill>
                <a:latin typeface="Arial Unicode MS" charset="0"/>
              </a:rPr>
              <a:t>:</a:t>
            </a:r>
            <a:endParaRPr lang="it-IT" sz="2400" dirty="0">
              <a:solidFill>
                <a:schemeClr val="accent1"/>
              </a:solidFill>
              <a:latin typeface="Arial Unicode MS" charset="0"/>
            </a:endParaRPr>
          </a:p>
        </p:txBody>
      </p:sp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683568" y="2132856"/>
            <a:ext cx="3200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3200" dirty="0">
                <a:solidFill>
                  <a:srgbClr val="860908"/>
                </a:solidFill>
                <a:latin typeface="Arial Unicode MS" charset="0"/>
              </a:rPr>
              <a:t>1</a:t>
            </a:r>
            <a:r>
              <a:rPr lang="it-IT" sz="3200" baseline="30000" dirty="0">
                <a:solidFill>
                  <a:srgbClr val="860908"/>
                </a:solidFill>
                <a:latin typeface="Arial Unicode MS" charset="0"/>
              </a:rPr>
              <a:t>st</a:t>
            </a:r>
            <a:r>
              <a:rPr lang="it-IT" sz="2400" baseline="30000" dirty="0">
                <a:solidFill>
                  <a:srgbClr val="860908"/>
                </a:solidFill>
                <a:latin typeface="Arial Unicode MS" charset="0"/>
              </a:rPr>
              <a:t> </a:t>
            </a:r>
            <a:r>
              <a:rPr lang="it-IT" sz="2400" dirty="0">
                <a:solidFill>
                  <a:srgbClr val="860908"/>
                </a:solidFill>
                <a:latin typeface="Arial Unicode MS" charset="0"/>
              </a:rPr>
              <a:t> MENISCECTOMY</a:t>
            </a:r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323850" y="3347700"/>
            <a:ext cx="8591550" cy="369332"/>
          </a:xfrm>
          <a:prstGeom prst="rect">
            <a:avLst/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b="1" dirty="0">
                <a:solidFill>
                  <a:schemeClr val="bg1"/>
                </a:solidFill>
                <a:latin typeface="Arial Unicode MS" charset="0"/>
              </a:rPr>
              <a:t>        </a:t>
            </a:r>
            <a:r>
              <a:rPr lang="it-IT" b="1" dirty="0">
                <a:latin typeface="Arial Unicode MS" charset="0"/>
              </a:rPr>
              <a:t>RISKS ON THE ROAD OF MENISCECTOMY</a:t>
            </a:r>
          </a:p>
        </p:txBody>
      </p:sp>
      <p:sp>
        <p:nvSpPr>
          <p:cNvPr id="265222" name="Text Box 6"/>
          <p:cNvSpPr txBox="1">
            <a:spLocks noChangeArrowheads="1"/>
          </p:cNvSpPr>
          <p:nvPr/>
        </p:nvSpPr>
        <p:spPr bwMode="auto">
          <a:xfrm>
            <a:off x="381000" y="4114800"/>
            <a:ext cx="26670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60000"/>
              </a:lnSpc>
              <a:buFont typeface="Wingdings" charset="0"/>
              <a:buChar char="F"/>
            </a:pPr>
            <a:r>
              <a:rPr lang="it-IT" sz="2400" dirty="0">
                <a:solidFill>
                  <a:srgbClr val="000000"/>
                </a:solidFill>
                <a:latin typeface="Arial Unicode MS" charset="0"/>
              </a:rPr>
              <a:t> PAIN  </a:t>
            </a:r>
          </a:p>
          <a:p>
            <a:pPr eaLnBrk="0" hangingPunct="0">
              <a:lnSpc>
                <a:spcPct val="160000"/>
              </a:lnSpc>
              <a:buFont typeface="Wingdings" charset="0"/>
              <a:buChar char="F"/>
            </a:pPr>
            <a:r>
              <a:rPr lang="it-IT" sz="2400" dirty="0">
                <a:solidFill>
                  <a:srgbClr val="000000"/>
                </a:solidFill>
                <a:latin typeface="Arial Unicode MS" charset="0"/>
              </a:rPr>
              <a:t> SWELLING</a:t>
            </a:r>
          </a:p>
          <a:p>
            <a:pPr eaLnBrk="0" hangingPunct="0">
              <a:lnSpc>
                <a:spcPct val="160000"/>
              </a:lnSpc>
              <a:buFont typeface="Wingdings" charset="0"/>
              <a:buChar char="F"/>
            </a:pPr>
            <a:r>
              <a:rPr lang="it-IT" sz="2400" dirty="0">
                <a:solidFill>
                  <a:srgbClr val="000000"/>
                </a:solidFill>
                <a:latin typeface="Arial Unicode MS" charset="0"/>
              </a:rPr>
              <a:t> INSTABILITY</a:t>
            </a:r>
          </a:p>
          <a:p>
            <a:pPr eaLnBrk="0" hangingPunct="0">
              <a:lnSpc>
                <a:spcPct val="160000"/>
              </a:lnSpc>
              <a:buFont typeface="Wingdings" charset="0"/>
              <a:buChar char="F"/>
            </a:pPr>
            <a:r>
              <a:rPr lang="it-IT" sz="2400" dirty="0">
                <a:solidFill>
                  <a:srgbClr val="000000"/>
                </a:solidFill>
                <a:latin typeface="Arial Unicode MS" charset="0"/>
              </a:rPr>
              <a:t> ARTHROSIS</a:t>
            </a:r>
          </a:p>
        </p:txBody>
      </p:sp>
      <p:pic>
        <p:nvPicPr>
          <p:cNvPr id="265223" name="Picture 7" descr="Immagin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1347" r="3064" b="1410"/>
          <a:stretch>
            <a:fillRect/>
          </a:stretch>
        </p:blipFill>
        <p:spPr bwMode="auto">
          <a:xfrm>
            <a:off x="3492500" y="4149725"/>
            <a:ext cx="2447925" cy="25193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5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3227" r="17067" b="5687"/>
          <a:stretch>
            <a:fillRect/>
          </a:stretch>
        </p:blipFill>
        <p:spPr bwMode="auto">
          <a:xfrm>
            <a:off x="6419850" y="4149725"/>
            <a:ext cx="2428875" cy="25177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5225" name="Picture 9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199438" y="5518150"/>
            <a:ext cx="765175" cy="1223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7"/>
          <p:cNvSpPr txBox="1">
            <a:spLocks/>
          </p:cNvSpPr>
          <p:nvPr/>
        </p:nvSpPr>
        <p:spPr>
          <a:xfrm>
            <a:off x="1" y="29897"/>
            <a:ext cx="4572000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860908"/>
                </a:solidFill>
              </a:rPr>
              <a:t>New </a:t>
            </a:r>
            <a:r>
              <a:rPr lang="it-IT" dirty="0" err="1" smtClean="0">
                <a:solidFill>
                  <a:srgbClr val="860908"/>
                </a:solidFill>
              </a:rPr>
              <a:t>knee</a:t>
            </a:r>
            <a:r>
              <a:rPr lang="it-IT" dirty="0" smtClean="0">
                <a:solidFill>
                  <a:srgbClr val="860908"/>
                </a:solidFill>
              </a:rPr>
              <a:t> ???</a:t>
            </a:r>
            <a:endParaRPr lang="it-IT" dirty="0">
              <a:solidFill>
                <a:srgbClr val="8609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0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ext Box 2"/>
          <p:cNvSpPr txBox="1">
            <a:spLocks noChangeArrowheads="1"/>
          </p:cNvSpPr>
          <p:nvPr/>
        </p:nvSpPr>
        <p:spPr bwMode="auto">
          <a:xfrm>
            <a:off x="3946525" y="7356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sz="2400">
              <a:latin typeface="Arial" charset="0"/>
            </a:endParaRPr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3708400" y="4437063"/>
            <a:ext cx="5256213" cy="1152525"/>
          </a:xfrm>
          <a:prstGeom prst="rect">
            <a:avLst/>
          </a:prstGeom>
          <a:solidFill>
            <a:srgbClr val="1F1F1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 typeface="Wingdings" charset="0"/>
              <a:buChar char="ü"/>
            </a:pPr>
            <a:r>
              <a:rPr lang="it-IT" sz="1800">
                <a:solidFill>
                  <a:schemeClr val="bg1"/>
                </a:solidFill>
                <a:latin typeface="Arial" charset="0"/>
              </a:rPr>
              <a:t>...La resezione dal 15 al 34% del menisco mediale aumenta la pressione da contatto sulla cartilagine di oltre il 350%</a:t>
            </a:r>
            <a:r>
              <a:rPr lang="it-IT" sz="2000">
                <a:solidFill>
                  <a:schemeClr val="bg1"/>
                </a:solidFill>
                <a:latin typeface="Arial" charset="0"/>
              </a:rPr>
              <a:t> </a:t>
            </a:r>
            <a:r>
              <a:rPr lang="it-IT" sz="2000" b="1" i="1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333828" name="Object 4"/>
          <p:cNvGraphicFramePr>
            <a:graphicFrameLocks noChangeAspect="1"/>
          </p:cNvGraphicFramePr>
          <p:nvPr/>
        </p:nvGraphicFramePr>
        <p:xfrm>
          <a:off x="2700338" y="1341438"/>
          <a:ext cx="3671887" cy="253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Fotografia Photo Editor" r:id="rId3" imgW="6095238" imgH="4571429" progId="MSPhotoEd.3">
                  <p:embed/>
                </p:oleObj>
              </mc:Choice>
              <mc:Fallback>
                <p:oleObj name="Fotografia Photo Editor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000" t="36667" r="33749" b="30000"/>
                      <a:stretch>
                        <a:fillRect/>
                      </a:stretch>
                    </p:blipFill>
                    <p:spPr bwMode="auto">
                      <a:xfrm>
                        <a:off x="2700338" y="1341438"/>
                        <a:ext cx="3671887" cy="2533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179388" y="4221163"/>
            <a:ext cx="3313112" cy="158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it-IT" sz="1400" i="1">
                <a:latin typeface="Arial" charset="0"/>
              </a:rPr>
              <a:t>BARATZ ME, FU FH</a:t>
            </a:r>
            <a:br>
              <a:rPr lang="it-IT" sz="1400" i="1">
                <a:latin typeface="Arial" charset="0"/>
              </a:rPr>
            </a:br>
            <a:r>
              <a:rPr lang="it-IT" sz="1400" i="1">
                <a:latin typeface="Arial" charset="0"/>
              </a:rPr>
              <a:t/>
            </a:r>
            <a:br>
              <a:rPr lang="it-IT" sz="1400" i="1">
                <a:latin typeface="Arial" charset="0"/>
              </a:rPr>
            </a:br>
            <a:r>
              <a:rPr lang="ja-JP" altLang="it-IT" sz="1400" i="1">
                <a:latin typeface="Arial" charset="0"/>
              </a:rPr>
              <a:t>“</a:t>
            </a:r>
            <a:r>
              <a:rPr lang="it-IT" sz="1400" i="1">
                <a:latin typeface="Arial" charset="0"/>
              </a:rPr>
              <a:t>Meniscal tears: the effect of meniscectomy on articular contact areas and stresses in the human knee.</a:t>
            </a:r>
            <a:r>
              <a:rPr lang="ja-JP" altLang="it-IT" sz="1400" i="1">
                <a:latin typeface="Arial" charset="0"/>
              </a:rPr>
              <a:t>”</a:t>
            </a:r>
            <a:r>
              <a:rPr lang="it-IT" sz="1400" i="1">
                <a:latin typeface="Arial" charset="0"/>
              </a:rPr>
              <a:t/>
            </a:r>
            <a:br>
              <a:rPr lang="it-IT" sz="1400" i="1">
                <a:latin typeface="Arial" charset="0"/>
              </a:rPr>
            </a:br>
            <a:r>
              <a:rPr lang="it-IT" sz="1400" i="1">
                <a:latin typeface="Arial" charset="0"/>
              </a:rPr>
              <a:t/>
            </a:r>
            <a:br>
              <a:rPr lang="it-IT" sz="1400" i="1">
                <a:latin typeface="Arial" charset="0"/>
              </a:rPr>
            </a:br>
            <a:r>
              <a:rPr lang="it-IT" sz="1400" i="1">
                <a:latin typeface="Arial" charset="0"/>
              </a:rPr>
              <a:t>AM.J.SPORTS.MED  1986</a:t>
            </a:r>
          </a:p>
        </p:txBody>
      </p:sp>
      <p:sp>
        <p:nvSpPr>
          <p:cNvPr id="333830" name="Rectangle 6"/>
          <p:cNvSpPr>
            <a:spLocks noChangeArrowheads="1"/>
          </p:cNvSpPr>
          <p:nvPr/>
        </p:nvSpPr>
        <p:spPr bwMode="auto">
          <a:xfrm>
            <a:off x="107950" y="125413"/>
            <a:ext cx="8964613" cy="782637"/>
          </a:xfrm>
          <a:prstGeom prst="rect">
            <a:avLst/>
          </a:prstGeom>
          <a:solidFill>
            <a:srgbClr val="1F1F1F">
              <a:alpha val="50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ja-JP" altLang="it-IT">
                <a:solidFill>
                  <a:schemeClr val="bg1"/>
                </a:solidFill>
                <a:latin typeface="Arial"/>
              </a:rPr>
              <a:t>“</a:t>
            </a:r>
            <a:r>
              <a:rPr lang="it-IT">
                <a:solidFill>
                  <a:schemeClr val="bg1"/>
                </a:solidFill>
                <a:latin typeface="Arial" charset="0"/>
              </a:rPr>
              <a:t>Storia naturale del ginocchio meniscectomizzato</a:t>
            </a:r>
            <a:r>
              <a:rPr lang="ja-JP" altLang="it-IT">
                <a:solidFill>
                  <a:schemeClr val="bg1"/>
                </a:solidFill>
                <a:latin typeface="Arial"/>
              </a:rPr>
              <a:t>”</a:t>
            </a:r>
            <a:r>
              <a:rPr lang="it-IT">
                <a:solidFill>
                  <a:schemeClr val="bg1"/>
                </a:solidFill>
                <a:latin typeface="Arial" charset="0"/>
              </a:rPr>
              <a:t>……</a:t>
            </a:r>
          </a:p>
        </p:txBody>
      </p:sp>
      <p:pic>
        <p:nvPicPr>
          <p:cNvPr id="333831" name="Picture 7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199438" y="5518150"/>
            <a:ext cx="765175" cy="1223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16748" r="18420" b="9560"/>
          <a:stretch>
            <a:fillRect/>
          </a:stretch>
        </p:blipFill>
        <p:spPr bwMode="auto">
          <a:xfrm>
            <a:off x="1403350" y="692150"/>
            <a:ext cx="6418263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685800" y="1033463"/>
            <a:ext cx="7848600" cy="15240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charset="0"/>
              <a:buNone/>
            </a:pPr>
            <a:r>
              <a:rPr lang="it-IT" sz="2400" dirty="0">
                <a:solidFill>
                  <a:srgbClr val="FFFF00"/>
                </a:solidFill>
              </a:rPr>
              <a:t>HUNTER 1743</a:t>
            </a:r>
          </a:p>
          <a:p>
            <a:pPr algn="ctr" eaLnBrk="0" hangingPunct="0">
              <a:spcBef>
                <a:spcPct val="50000"/>
              </a:spcBef>
              <a:buFont typeface="Wingdings" charset="0"/>
              <a:buNone/>
            </a:pPr>
            <a:r>
              <a:rPr lang="ja-JP" altLang="it-IT" sz="2000" i="1" dirty="0">
                <a:solidFill>
                  <a:srgbClr val="FFFFFF"/>
                </a:solidFill>
                <a:latin typeface="Arial"/>
              </a:rPr>
              <a:t>“</a:t>
            </a:r>
            <a:r>
              <a:rPr lang="it-IT" sz="2000" i="1" dirty="0">
                <a:solidFill>
                  <a:srgbClr val="FFFFFF"/>
                </a:solidFill>
              </a:rPr>
              <a:t>DA IPPOCRATE AI TEMPI NOSTRI LA LESIONE DELLA CARTILAGINE </a:t>
            </a:r>
            <a:r>
              <a:rPr lang="it-IT" sz="2000" i="1" dirty="0" smtClean="0">
                <a:solidFill>
                  <a:srgbClr val="FFFFFF"/>
                </a:solidFill>
              </a:rPr>
              <a:t>E </a:t>
            </a:r>
            <a:r>
              <a:rPr lang="it-IT" sz="2000" i="1" dirty="0">
                <a:solidFill>
                  <a:srgbClr val="FFFFFF"/>
                </a:solidFill>
              </a:rPr>
              <a:t>UN DISTURBO FASTIDIOSO E UNA VOLTA LESA NON RIPARA</a:t>
            </a:r>
            <a:r>
              <a:rPr lang="ja-JP" altLang="it-IT" sz="2000" i="1" dirty="0">
                <a:solidFill>
                  <a:srgbClr val="FFFFFF"/>
                </a:solidFill>
                <a:latin typeface="Arial"/>
              </a:rPr>
              <a:t>”</a:t>
            </a:r>
            <a:endParaRPr lang="it-IT" sz="2000" i="1" dirty="0">
              <a:solidFill>
                <a:srgbClr val="FFFFFF"/>
              </a:solidFill>
            </a:endParaRP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762000" y="3959225"/>
            <a:ext cx="7696200" cy="1524000"/>
          </a:xfrm>
          <a:prstGeom prst="rect">
            <a:avLst/>
          </a:prstGeom>
          <a:solidFill>
            <a:schemeClr val="tx1">
              <a:alpha val="50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charset="0"/>
              <a:buNone/>
            </a:pPr>
            <a:r>
              <a:rPr lang="it-IT" sz="2400" dirty="0">
                <a:solidFill>
                  <a:srgbClr val="FFFF00"/>
                </a:solidFill>
              </a:rPr>
              <a:t>PAGET 1853</a:t>
            </a:r>
          </a:p>
          <a:p>
            <a:pPr algn="ctr" eaLnBrk="0" hangingPunct="0">
              <a:spcBef>
                <a:spcPct val="50000"/>
              </a:spcBef>
              <a:buFont typeface="Wingdings" charset="0"/>
              <a:buNone/>
            </a:pPr>
            <a:r>
              <a:rPr lang="ja-JP" altLang="it-IT" sz="2000" i="1" dirty="0">
                <a:solidFill>
                  <a:srgbClr val="FFFFFF"/>
                </a:solidFill>
                <a:latin typeface="Arial"/>
              </a:rPr>
              <a:t>“</a:t>
            </a:r>
            <a:r>
              <a:rPr lang="it-IT" sz="2000" i="1" dirty="0">
                <a:solidFill>
                  <a:srgbClr val="FFFFFF"/>
                </a:solidFill>
              </a:rPr>
              <a:t>IO NON CREDO CHE ESISTANO CASI NEI QUALI LA CARTILAGINE LESA </a:t>
            </a:r>
            <a:r>
              <a:rPr lang="it-IT" sz="2000" i="1" dirty="0" smtClean="0">
                <a:solidFill>
                  <a:srgbClr val="FFFFFF"/>
                </a:solidFill>
              </a:rPr>
              <a:t>E</a:t>
            </a:r>
            <a:r>
              <a:rPr lang="it-IT" sz="2000" i="1" dirty="0" smtClean="0">
                <a:solidFill>
                  <a:srgbClr val="FFFFFF"/>
                </a:solidFill>
                <a:latin typeface="Arial"/>
              </a:rPr>
              <a:t>’ </a:t>
            </a:r>
            <a:r>
              <a:rPr lang="it-IT" sz="2000" i="1" dirty="0" smtClean="0">
                <a:solidFill>
                  <a:srgbClr val="FFFFFF"/>
                </a:solidFill>
              </a:rPr>
              <a:t>STATA </a:t>
            </a:r>
            <a:r>
              <a:rPr lang="it-IT" sz="2000" i="1" dirty="0">
                <a:solidFill>
                  <a:srgbClr val="FFFFFF"/>
                </a:solidFill>
              </a:rPr>
              <a:t>RIPARATA CON NUOVA E BEN FORMATA CARTILAGINE PERMANENTE</a:t>
            </a:r>
            <a:r>
              <a:rPr lang="ja-JP" altLang="it-IT" sz="2000" i="1" dirty="0">
                <a:solidFill>
                  <a:srgbClr val="FFFFFF"/>
                </a:solidFill>
                <a:latin typeface="Arial"/>
              </a:rPr>
              <a:t>”</a:t>
            </a:r>
            <a:endParaRPr lang="it-IT" sz="2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3946525" y="7356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sz="2400">
              <a:latin typeface="Arial" charset="0"/>
            </a:endParaRPr>
          </a:p>
        </p:txBody>
      </p:sp>
      <p:sp>
        <p:nvSpPr>
          <p:cNvPr id="334851" name="Rectangle 3"/>
          <p:cNvSpPr>
            <a:spLocks noChangeArrowheads="1"/>
          </p:cNvSpPr>
          <p:nvPr/>
        </p:nvSpPr>
        <p:spPr bwMode="auto">
          <a:xfrm>
            <a:off x="107950" y="125413"/>
            <a:ext cx="8964613" cy="782637"/>
          </a:xfrm>
          <a:prstGeom prst="rect">
            <a:avLst/>
          </a:prstGeom>
          <a:solidFill>
            <a:srgbClr val="1F1F1F">
              <a:alpha val="50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ja-JP" altLang="it-IT">
                <a:solidFill>
                  <a:schemeClr val="bg1"/>
                </a:solidFill>
                <a:latin typeface="Arial"/>
              </a:rPr>
              <a:t>“</a:t>
            </a:r>
            <a:r>
              <a:rPr lang="it-IT">
                <a:solidFill>
                  <a:schemeClr val="bg1"/>
                </a:solidFill>
                <a:latin typeface="Arial" charset="0"/>
              </a:rPr>
              <a:t>Storia naturale del ginocchio meniscectomizzato</a:t>
            </a:r>
            <a:r>
              <a:rPr lang="ja-JP" altLang="it-IT">
                <a:solidFill>
                  <a:schemeClr val="bg1"/>
                </a:solidFill>
                <a:latin typeface="Arial"/>
              </a:rPr>
              <a:t>”</a:t>
            </a:r>
            <a:r>
              <a:rPr lang="it-IT">
                <a:solidFill>
                  <a:schemeClr val="bg1"/>
                </a:solidFill>
                <a:latin typeface="Arial" charset="0"/>
              </a:rPr>
              <a:t>……</a:t>
            </a:r>
          </a:p>
        </p:txBody>
      </p:sp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6011863" y="1773238"/>
            <a:ext cx="2303462" cy="115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it-IT" sz="1400" i="1">
                <a:latin typeface="Arial"/>
              </a:rPr>
              <a:t>“</a:t>
            </a:r>
            <a:r>
              <a:rPr lang="it-IT" sz="1400" i="1">
                <a:latin typeface="Arial" charset="0"/>
              </a:rPr>
              <a:t>Factors affecting late results after meniscectomy</a:t>
            </a:r>
            <a:r>
              <a:rPr lang="ja-JP" altLang="it-IT" sz="1400" i="1">
                <a:latin typeface="Arial"/>
              </a:rPr>
              <a:t>”</a:t>
            </a:r>
            <a:endParaRPr lang="it-IT" sz="1400" i="1">
              <a:latin typeface="Arial" charset="0"/>
            </a:endParaRPr>
          </a:p>
          <a:p>
            <a:r>
              <a:rPr lang="it-IT" sz="1400" i="1">
                <a:latin typeface="Arial" charset="0"/>
              </a:rPr>
              <a:t>JOHNSON e coll.  JBJS 1974</a:t>
            </a:r>
          </a:p>
        </p:txBody>
      </p:sp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250825" y="1419225"/>
            <a:ext cx="4752975" cy="179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400" b="1">
                <a:latin typeface="Arial" charset="0"/>
              </a:rPr>
              <a:t>99 Paz.; F.U. medio 17,5 aa. ( 5-37)</a:t>
            </a:r>
          </a:p>
          <a:p>
            <a:endParaRPr lang="it-IT" sz="1400" b="1">
              <a:latin typeface="Arial" charset="0"/>
            </a:endParaRPr>
          </a:p>
          <a:p>
            <a:r>
              <a:rPr lang="ja-JP" altLang="it-IT" sz="1400" b="1">
                <a:latin typeface="Arial"/>
              </a:rPr>
              <a:t>“</a:t>
            </a:r>
            <a:r>
              <a:rPr lang="it-IT" sz="1400" b="1">
                <a:latin typeface="Arial" charset="0"/>
              </a:rPr>
              <a:t>open meniscectomy</a:t>
            </a:r>
            <a:r>
              <a:rPr lang="ja-JP" altLang="it-IT" sz="1400" b="1">
                <a:latin typeface="Arial"/>
              </a:rPr>
              <a:t>”</a:t>
            </a:r>
            <a:r>
              <a:rPr lang="it-IT" sz="1400" b="1">
                <a:latin typeface="Arial" charset="0"/>
              </a:rPr>
              <a:t> </a:t>
            </a:r>
          </a:p>
          <a:p>
            <a:endParaRPr lang="it-IT" sz="1400" b="1">
              <a:latin typeface="Arial" charset="0"/>
            </a:endParaRPr>
          </a:p>
          <a:p>
            <a:r>
              <a:rPr lang="it-IT" sz="1400" b="1">
                <a:latin typeface="Arial" charset="0"/>
              </a:rPr>
              <a:t> </a:t>
            </a:r>
            <a:r>
              <a:rPr lang="it-IT" sz="1400" b="1" u="sng">
                <a:latin typeface="Arial" charset="0"/>
              </a:rPr>
              <a:t>57% risultati insoddisfacenti</a:t>
            </a:r>
          </a:p>
          <a:p>
            <a:endParaRPr lang="it-IT" sz="1400" b="1">
              <a:latin typeface="Arial" charset="0"/>
            </a:endParaRPr>
          </a:p>
          <a:p>
            <a:r>
              <a:rPr lang="it-IT" sz="1400" b="1">
                <a:latin typeface="Arial" charset="0"/>
              </a:rPr>
              <a:t>Peggiori risultati con meniscectomie tardive,</a:t>
            </a:r>
          </a:p>
          <a:p>
            <a:r>
              <a:rPr lang="it-IT" sz="1400" b="1">
                <a:latin typeface="Arial" charset="0"/>
              </a:rPr>
              <a:t>lesioni del menisco laterale, donne, lassità associate</a:t>
            </a:r>
          </a:p>
        </p:txBody>
      </p:sp>
      <p:sp>
        <p:nvSpPr>
          <p:cNvPr id="334854" name="Text Box 6"/>
          <p:cNvSpPr txBox="1">
            <a:spLocks noChangeArrowheads="1"/>
          </p:cNvSpPr>
          <p:nvPr/>
        </p:nvSpPr>
        <p:spPr bwMode="auto">
          <a:xfrm>
            <a:off x="250825" y="3644900"/>
            <a:ext cx="5329238" cy="2893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400" b="1" dirty="0">
                <a:latin typeface="Arial" charset="0"/>
              </a:rPr>
              <a:t>136 Paz.; F.U. medio 8,5 aa. (7,9 – 11.6)</a:t>
            </a:r>
          </a:p>
          <a:p>
            <a:endParaRPr lang="it-IT" sz="1400" b="1" dirty="0">
              <a:latin typeface="Arial" charset="0"/>
            </a:endParaRPr>
          </a:p>
          <a:p>
            <a:r>
              <a:rPr lang="ja-JP" altLang="it-IT" sz="1400" b="1" dirty="0">
                <a:latin typeface="Arial"/>
              </a:rPr>
              <a:t>“</a:t>
            </a:r>
            <a:r>
              <a:rPr lang="it-IT" sz="1400" b="1" dirty="0" err="1">
                <a:latin typeface="Arial" charset="0"/>
              </a:rPr>
              <a:t>Arthroscopy</a:t>
            </a:r>
            <a:r>
              <a:rPr lang="it-IT" sz="1400" b="1" dirty="0">
                <a:latin typeface="Arial" charset="0"/>
              </a:rPr>
              <a:t> </a:t>
            </a:r>
            <a:r>
              <a:rPr lang="it-IT" sz="1400" b="1" dirty="0" err="1">
                <a:latin typeface="Arial" charset="0"/>
              </a:rPr>
              <a:t>meniscectomy</a:t>
            </a:r>
            <a:r>
              <a:rPr lang="ja-JP" altLang="it-IT" sz="1400" b="1" dirty="0">
                <a:latin typeface="Arial"/>
              </a:rPr>
              <a:t>”</a:t>
            </a:r>
            <a:endParaRPr lang="it-IT" sz="1400" b="1" dirty="0">
              <a:latin typeface="Arial" charset="0"/>
            </a:endParaRPr>
          </a:p>
          <a:p>
            <a:r>
              <a:rPr lang="it-IT" sz="1400" b="1" dirty="0">
                <a:latin typeface="Arial" charset="0"/>
              </a:rPr>
              <a:t> </a:t>
            </a:r>
          </a:p>
          <a:p>
            <a:r>
              <a:rPr lang="it-IT" sz="1400" b="1" dirty="0">
                <a:latin typeface="Arial" charset="0"/>
              </a:rPr>
              <a:t>Ginocchia stabili</a:t>
            </a:r>
          </a:p>
          <a:p>
            <a:endParaRPr lang="it-IT" sz="1400" b="1" dirty="0">
              <a:latin typeface="Arial" charset="0"/>
            </a:endParaRPr>
          </a:p>
          <a:p>
            <a:r>
              <a:rPr lang="it-IT" sz="1400" b="1" u="sng" dirty="0">
                <a:latin typeface="Arial" charset="0"/>
              </a:rPr>
              <a:t>53% presentavano </a:t>
            </a:r>
            <a:r>
              <a:rPr lang="ja-JP" altLang="it-IT" sz="1400" b="1" u="sng" dirty="0">
                <a:latin typeface="Arial"/>
              </a:rPr>
              <a:t>“</a:t>
            </a:r>
            <a:r>
              <a:rPr lang="it-IT" sz="1400" b="1" u="sng" dirty="0" err="1">
                <a:latin typeface="Arial" charset="0"/>
              </a:rPr>
              <a:t>Fairbank</a:t>
            </a:r>
            <a:r>
              <a:rPr lang="ja-JP" altLang="it-IT" sz="1400" b="1" u="sng" dirty="0">
                <a:latin typeface="Arial"/>
              </a:rPr>
              <a:t>’</a:t>
            </a:r>
            <a:r>
              <a:rPr lang="it-IT" sz="1400" b="1" u="sng" dirty="0" err="1">
                <a:latin typeface="Arial" charset="0"/>
              </a:rPr>
              <a:t>s</a:t>
            </a:r>
            <a:r>
              <a:rPr lang="it-IT" sz="1400" b="1" u="sng" dirty="0">
                <a:latin typeface="Arial" charset="0"/>
              </a:rPr>
              <a:t> </a:t>
            </a:r>
            <a:r>
              <a:rPr lang="it-IT" sz="1400" b="1" u="sng" dirty="0" err="1">
                <a:latin typeface="Arial" charset="0"/>
              </a:rPr>
              <a:t>changes</a:t>
            </a:r>
            <a:r>
              <a:rPr lang="ja-JP" altLang="it-IT" sz="1400" b="1" u="sng" dirty="0">
                <a:latin typeface="Arial"/>
              </a:rPr>
              <a:t>”</a:t>
            </a:r>
            <a:r>
              <a:rPr lang="it-IT" sz="1400" b="1" u="sng" dirty="0">
                <a:latin typeface="Arial" charset="0"/>
              </a:rPr>
              <a:t>(vs. 22% Controllo)</a:t>
            </a:r>
          </a:p>
          <a:p>
            <a:endParaRPr lang="it-IT" sz="1400" b="1" u="sng" dirty="0">
              <a:latin typeface="Arial" charset="0"/>
            </a:endParaRPr>
          </a:p>
          <a:p>
            <a:r>
              <a:rPr lang="it-IT" sz="1400" b="1" dirty="0">
                <a:latin typeface="Arial" charset="0"/>
              </a:rPr>
              <a:t>83% </a:t>
            </a:r>
            <a:r>
              <a:rPr lang="it-IT" sz="1400" b="1" dirty="0" err="1">
                <a:latin typeface="Arial" charset="0"/>
              </a:rPr>
              <a:t>Lysholm</a:t>
            </a:r>
            <a:r>
              <a:rPr lang="it-IT" sz="1400" b="1" dirty="0">
                <a:latin typeface="Arial" charset="0"/>
              </a:rPr>
              <a:t> &gt; </a:t>
            </a:r>
            <a:r>
              <a:rPr lang="it-IT" sz="1400" b="1" dirty="0" smtClean="0">
                <a:latin typeface="Arial" charset="0"/>
              </a:rPr>
              <a:t>90</a:t>
            </a:r>
            <a:endParaRPr lang="it-IT" sz="1400" b="1" dirty="0">
              <a:latin typeface="Arial" charset="0"/>
            </a:endParaRPr>
          </a:p>
          <a:p>
            <a:r>
              <a:rPr lang="it-IT" sz="1400" b="1" u="sng" dirty="0">
                <a:latin typeface="Arial" charset="0"/>
              </a:rPr>
              <a:t>22% sintomatologia significativa</a:t>
            </a:r>
          </a:p>
          <a:p>
            <a:endParaRPr lang="it-IT" sz="1400" b="1" u="sng" dirty="0">
              <a:latin typeface="Arial" charset="0"/>
            </a:endParaRPr>
          </a:p>
          <a:p>
            <a:r>
              <a:rPr lang="it-IT" sz="1400" b="1" dirty="0">
                <a:latin typeface="Arial" charset="0"/>
              </a:rPr>
              <a:t>+ artrosi nel valgo &lt; 4° / nel valgo &gt; 10° </a:t>
            </a:r>
          </a:p>
        </p:txBody>
      </p:sp>
      <p:sp>
        <p:nvSpPr>
          <p:cNvPr id="334855" name="Text Box 7"/>
          <p:cNvSpPr txBox="1">
            <a:spLocks noChangeArrowheads="1"/>
          </p:cNvSpPr>
          <p:nvPr/>
        </p:nvSpPr>
        <p:spPr bwMode="auto">
          <a:xfrm>
            <a:off x="5724128" y="4149725"/>
            <a:ext cx="3312368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it-IT" sz="1400" i="1" dirty="0">
                <a:latin typeface="Arial"/>
              </a:rPr>
              <a:t>“</a:t>
            </a:r>
            <a:r>
              <a:rPr lang="it-IT" sz="1400" i="1" dirty="0" err="1">
                <a:latin typeface="Arial" charset="0"/>
              </a:rPr>
              <a:t>Arthroscopy</a:t>
            </a:r>
            <a:r>
              <a:rPr lang="it-IT" sz="1400" i="1" dirty="0">
                <a:latin typeface="Arial" charset="0"/>
              </a:rPr>
              <a:t> </a:t>
            </a:r>
            <a:r>
              <a:rPr lang="it-IT" sz="1400" i="1" dirty="0" err="1">
                <a:latin typeface="Arial" charset="0"/>
              </a:rPr>
              <a:t>partial</a:t>
            </a:r>
            <a:r>
              <a:rPr lang="it-IT" sz="1400" i="1" dirty="0">
                <a:latin typeface="Arial" charset="0"/>
              </a:rPr>
              <a:t> </a:t>
            </a:r>
            <a:r>
              <a:rPr lang="it-IT" sz="1400" i="1" dirty="0" err="1">
                <a:latin typeface="Arial" charset="0"/>
              </a:rPr>
              <a:t>meniscectomy</a:t>
            </a:r>
            <a:r>
              <a:rPr lang="it-IT" sz="1400" i="1" dirty="0">
                <a:latin typeface="Arial" charset="0"/>
              </a:rPr>
              <a:t>: a long </a:t>
            </a:r>
            <a:r>
              <a:rPr lang="it-IT" sz="1400" i="1" dirty="0" err="1">
                <a:latin typeface="Arial" charset="0"/>
              </a:rPr>
              <a:t>term</a:t>
            </a:r>
            <a:r>
              <a:rPr lang="it-IT" sz="1400" i="1" dirty="0">
                <a:latin typeface="Arial" charset="0"/>
              </a:rPr>
              <a:t> </a:t>
            </a:r>
            <a:r>
              <a:rPr lang="it-IT" sz="1400" i="1" dirty="0" err="1">
                <a:latin typeface="Arial" charset="0"/>
              </a:rPr>
              <a:t>follow</a:t>
            </a:r>
            <a:r>
              <a:rPr lang="it-IT" sz="1400" i="1" dirty="0">
                <a:latin typeface="Arial" charset="0"/>
              </a:rPr>
              <a:t> up</a:t>
            </a:r>
            <a:r>
              <a:rPr lang="ja-JP" altLang="it-IT" sz="1400" i="1" dirty="0">
                <a:latin typeface="Arial"/>
              </a:rPr>
              <a:t>”</a:t>
            </a:r>
            <a:endParaRPr lang="it-IT" sz="1400" i="1" dirty="0">
              <a:latin typeface="Arial" charset="0"/>
            </a:endParaRPr>
          </a:p>
          <a:p>
            <a:r>
              <a:rPr lang="it-IT" sz="1400" i="1" dirty="0">
                <a:latin typeface="Arial" charset="0"/>
              </a:rPr>
              <a:t>Fauno P. e </a:t>
            </a:r>
            <a:r>
              <a:rPr lang="it-IT" sz="1400" i="1" dirty="0" err="1">
                <a:latin typeface="Arial" charset="0"/>
              </a:rPr>
              <a:t>coll</a:t>
            </a:r>
            <a:r>
              <a:rPr lang="it-IT" sz="1400" i="1" dirty="0">
                <a:latin typeface="Arial" charset="0"/>
              </a:rPr>
              <a:t>.  </a:t>
            </a:r>
            <a:r>
              <a:rPr lang="it-IT" sz="1400" i="1" dirty="0" err="1">
                <a:latin typeface="Arial" charset="0"/>
              </a:rPr>
              <a:t>Arthroscopy</a:t>
            </a:r>
            <a:r>
              <a:rPr lang="it-IT" sz="1400" i="1" dirty="0">
                <a:latin typeface="Arial" charset="0"/>
              </a:rPr>
              <a:t> 1992</a:t>
            </a:r>
          </a:p>
        </p:txBody>
      </p:sp>
      <p:pic>
        <p:nvPicPr>
          <p:cNvPr id="334856" name="Picture 8" descr="arthr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29200"/>
            <a:ext cx="1127125" cy="152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7" name="Picture 9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199438" y="5518150"/>
            <a:ext cx="765175" cy="1223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3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Text Box 2"/>
          <p:cNvSpPr txBox="1">
            <a:spLocks noChangeArrowheads="1"/>
          </p:cNvSpPr>
          <p:nvPr/>
        </p:nvSpPr>
        <p:spPr bwMode="auto">
          <a:xfrm>
            <a:off x="3946525" y="7356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sz="2400">
              <a:latin typeface="Arial" charset="0"/>
            </a:endParaRPr>
          </a:p>
        </p:txBody>
      </p:sp>
      <p:sp>
        <p:nvSpPr>
          <p:cNvPr id="335875" name="Text Box 3"/>
          <p:cNvSpPr txBox="1">
            <a:spLocks noChangeArrowheads="1"/>
          </p:cNvSpPr>
          <p:nvPr/>
        </p:nvSpPr>
        <p:spPr bwMode="auto">
          <a:xfrm flipH="1" flipV="1">
            <a:off x="5405438" y="2581275"/>
            <a:ext cx="2913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endParaRPr lang="it-IT" sz="1400">
              <a:latin typeface="Arial" charset="0"/>
            </a:endParaRPr>
          </a:p>
        </p:txBody>
      </p:sp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5075238" y="836613"/>
            <a:ext cx="2952750" cy="639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it-IT" sz="1200" i="1">
                <a:latin typeface="Arial"/>
              </a:rPr>
              <a:t>“</a:t>
            </a:r>
            <a:r>
              <a:rPr lang="it-IT" sz="1200" i="1">
                <a:latin typeface="Arial" charset="0"/>
              </a:rPr>
              <a:t>Fifteen-years follow up of arthroscopy partial meniscectomy</a:t>
            </a:r>
            <a:r>
              <a:rPr lang="ja-JP" altLang="it-IT" sz="1200" i="1">
                <a:latin typeface="Arial"/>
              </a:rPr>
              <a:t>”</a:t>
            </a:r>
            <a:endParaRPr lang="it-IT" sz="1200" i="1">
              <a:latin typeface="Arial" charset="0"/>
            </a:endParaRPr>
          </a:p>
          <a:p>
            <a:r>
              <a:rPr lang="it-IT" sz="1200" i="1">
                <a:latin typeface="Arial" charset="0"/>
              </a:rPr>
              <a:t>BURKS RT e coll.  Arthroscopy 1997</a:t>
            </a:r>
          </a:p>
        </p:txBody>
      </p:sp>
      <p:sp>
        <p:nvSpPr>
          <p:cNvPr id="335877" name="Text Box 5"/>
          <p:cNvSpPr txBox="1">
            <a:spLocks noChangeArrowheads="1"/>
          </p:cNvSpPr>
          <p:nvPr/>
        </p:nvSpPr>
        <p:spPr bwMode="auto">
          <a:xfrm>
            <a:off x="107950" y="95250"/>
            <a:ext cx="4968875" cy="2109788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200" b="1">
                <a:latin typeface="Arial" charset="0"/>
              </a:rPr>
              <a:t>146 Paz.; F.U. medio 14.7 aa. (13.8 – 16.4)</a:t>
            </a:r>
          </a:p>
          <a:p>
            <a:endParaRPr lang="it-IT" sz="1200" b="1">
              <a:latin typeface="Arial" charset="0"/>
            </a:endParaRPr>
          </a:p>
          <a:p>
            <a:r>
              <a:rPr lang="ja-JP" altLang="it-IT" sz="1200" b="1">
                <a:latin typeface="Arial"/>
              </a:rPr>
              <a:t>“</a:t>
            </a:r>
            <a:r>
              <a:rPr lang="it-IT" sz="1200" b="1">
                <a:latin typeface="Arial" charset="0"/>
              </a:rPr>
              <a:t>Arthroscopy partial meniscectomy</a:t>
            </a:r>
            <a:r>
              <a:rPr lang="ja-JP" altLang="it-IT" sz="1200" b="1">
                <a:latin typeface="Arial"/>
              </a:rPr>
              <a:t>”</a:t>
            </a:r>
            <a:r>
              <a:rPr lang="it-IT" sz="1200" b="1">
                <a:latin typeface="Arial" charset="0"/>
              </a:rPr>
              <a:t> </a:t>
            </a:r>
          </a:p>
          <a:p>
            <a:endParaRPr lang="it-IT" sz="1200" b="1">
              <a:latin typeface="Arial" charset="0"/>
            </a:endParaRPr>
          </a:p>
          <a:p>
            <a:r>
              <a:rPr lang="it-IT" sz="1200" b="1">
                <a:latin typeface="Arial" charset="0"/>
              </a:rPr>
              <a:t>88% risultati buoni-eccellenti (Lysholm &amp; RX )</a:t>
            </a:r>
          </a:p>
          <a:p>
            <a:endParaRPr lang="it-IT" sz="1200" b="1">
              <a:latin typeface="Arial" charset="0"/>
            </a:endParaRPr>
          </a:p>
          <a:p>
            <a:r>
              <a:rPr lang="it-IT" sz="1200" b="1">
                <a:latin typeface="Arial" charset="0"/>
              </a:rPr>
              <a:t>Peggiori risultati Rx nel varo &gt;0° e nelle donne</a:t>
            </a:r>
          </a:p>
          <a:p>
            <a:endParaRPr lang="it-IT" sz="1200" b="1">
              <a:latin typeface="Arial" charset="0"/>
            </a:endParaRPr>
          </a:p>
          <a:p>
            <a:r>
              <a:rPr lang="it-IT" sz="1200" b="1">
                <a:latin typeface="Arial" charset="0"/>
              </a:rPr>
              <a:t>Peggiori risultati Rx e Funzionali se </a:t>
            </a:r>
            <a:r>
              <a:rPr lang="ja-JP" altLang="it-IT" sz="1200" b="1">
                <a:latin typeface="Arial"/>
              </a:rPr>
              <a:t>“</a:t>
            </a:r>
            <a:r>
              <a:rPr lang="it-IT" sz="1200" b="1">
                <a:latin typeface="Arial" charset="0"/>
              </a:rPr>
              <a:t>ACL deficient</a:t>
            </a:r>
            <a:r>
              <a:rPr lang="ja-JP" altLang="it-IT" sz="1200" b="1">
                <a:latin typeface="Arial"/>
              </a:rPr>
              <a:t>”</a:t>
            </a:r>
            <a:endParaRPr lang="it-IT" sz="1200" b="1">
              <a:latin typeface="Arial" charset="0"/>
            </a:endParaRPr>
          </a:p>
          <a:p>
            <a:endParaRPr lang="it-IT" sz="1200" b="1">
              <a:latin typeface="Arial" charset="0"/>
            </a:endParaRPr>
          </a:p>
          <a:p>
            <a:r>
              <a:rPr lang="it-IT" sz="1200" b="1">
                <a:latin typeface="Arial" charset="0"/>
              </a:rPr>
              <a:t>Non sempre correlazione fra risultato Rx e funzionale</a:t>
            </a:r>
          </a:p>
        </p:txBody>
      </p:sp>
      <p:pic>
        <p:nvPicPr>
          <p:cNvPr id="335878" name="Picture 6" descr="arthr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188913"/>
            <a:ext cx="1127125" cy="152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879" name="Text Box 7"/>
          <p:cNvSpPr txBox="1">
            <a:spLocks noChangeArrowheads="1"/>
          </p:cNvSpPr>
          <p:nvPr/>
        </p:nvSpPr>
        <p:spPr bwMode="auto">
          <a:xfrm>
            <a:off x="144463" y="2565400"/>
            <a:ext cx="4427537" cy="179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400" b="1">
                <a:latin typeface="Arial" charset="0"/>
              </a:rPr>
              <a:t>75 Paz.; F.U. medio 12.3 aa. (5 – 15 aa.)</a:t>
            </a:r>
          </a:p>
          <a:p>
            <a:endParaRPr lang="it-IT" sz="1400" b="1">
              <a:latin typeface="Arial" charset="0"/>
            </a:endParaRPr>
          </a:p>
          <a:p>
            <a:r>
              <a:rPr lang="ja-JP" altLang="it-IT" sz="1400" b="1">
                <a:latin typeface="Arial"/>
              </a:rPr>
              <a:t>“</a:t>
            </a:r>
            <a:r>
              <a:rPr lang="it-IT" sz="1400" b="1">
                <a:latin typeface="Arial" charset="0"/>
              </a:rPr>
              <a:t>Arthroscopy partial lateral meniscectomy</a:t>
            </a:r>
            <a:r>
              <a:rPr lang="ja-JP" altLang="it-IT" sz="1400" b="1">
                <a:latin typeface="Arial"/>
              </a:rPr>
              <a:t>”</a:t>
            </a:r>
            <a:endParaRPr lang="it-IT" sz="1400" b="1">
              <a:latin typeface="Arial" charset="0"/>
            </a:endParaRPr>
          </a:p>
          <a:p>
            <a:endParaRPr lang="it-IT" sz="1400" b="1">
              <a:latin typeface="Arial" charset="0"/>
            </a:endParaRPr>
          </a:p>
          <a:p>
            <a:r>
              <a:rPr lang="it-IT" sz="1400" b="1" u="sng">
                <a:latin typeface="Arial" charset="0"/>
              </a:rPr>
              <a:t>78% </a:t>
            </a:r>
            <a:r>
              <a:rPr lang="ja-JP" altLang="it-IT" sz="1400" b="1" u="sng">
                <a:latin typeface="Arial"/>
              </a:rPr>
              <a:t>“</a:t>
            </a:r>
            <a:r>
              <a:rPr lang="it-IT" sz="1400" b="1" u="sng">
                <a:latin typeface="Arial" charset="0"/>
              </a:rPr>
              <a:t>Fairbank</a:t>
            </a:r>
            <a:r>
              <a:rPr lang="ja-JP" altLang="it-IT" sz="1400" b="1" u="sng">
                <a:latin typeface="Arial"/>
              </a:rPr>
              <a:t>’</a:t>
            </a:r>
            <a:r>
              <a:rPr lang="it-IT" sz="1400" b="1" u="sng">
                <a:latin typeface="Arial" charset="0"/>
              </a:rPr>
              <a:t>s changes</a:t>
            </a:r>
            <a:r>
              <a:rPr lang="ja-JP" altLang="it-IT" sz="1400" b="1" u="sng">
                <a:latin typeface="Arial"/>
              </a:rPr>
              <a:t>”</a:t>
            </a:r>
            <a:r>
              <a:rPr lang="it-IT" sz="1400" b="1" u="sng">
                <a:latin typeface="Arial" charset="0"/>
              </a:rPr>
              <a:t> </a:t>
            </a:r>
          </a:p>
          <a:p>
            <a:endParaRPr lang="it-IT" sz="1400" b="1" u="sng">
              <a:latin typeface="Arial" charset="0"/>
            </a:endParaRPr>
          </a:p>
          <a:p>
            <a:r>
              <a:rPr lang="it-IT" sz="1400" b="1">
                <a:latin typeface="Arial" charset="0"/>
              </a:rPr>
              <a:t>Non significativa correlazione fra risultato Rx e funzionale</a:t>
            </a:r>
          </a:p>
        </p:txBody>
      </p:sp>
      <p:sp>
        <p:nvSpPr>
          <p:cNvPr id="335880" name="Text Box 8"/>
          <p:cNvSpPr txBox="1">
            <a:spLocks noChangeArrowheads="1"/>
          </p:cNvSpPr>
          <p:nvPr/>
        </p:nvSpPr>
        <p:spPr bwMode="auto">
          <a:xfrm>
            <a:off x="5076825" y="2997200"/>
            <a:ext cx="3384550" cy="94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it-IT" sz="1400" i="1">
                <a:latin typeface="Arial"/>
              </a:rPr>
              <a:t>“</a:t>
            </a:r>
            <a:r>
              <a:rPr lang="it-IT" sz="1400" i="1">
                <a:latin typeface="Arial" charset="0"/>
              </a:rPr>
              <a:t> Arthroscopic partial lateral meniscectomy in an otherwise normal knee</a:t>
            </a:r>
            <a:r>
              <a:rPr lang="ja-JP" altLang="it-IT" sz="1400" i="1">
                <a:latin typeface="Arial"/>
              </a:rPr>
              <a:t>”</a:t>
            </a:r>
            <a:endParaRPr lang="it-IT" sz="1400" i="1">
              <a:latin typeface="Arial" charset="0"/>
            </a:endParaRPr>
          </a:p>
          <a:p>
            <a:r>
              <a:rPr lang="it-IT" sz="1400" i="1">
                <a:latin typeface="Arial" charset="0"/>
              </a:rPr>
              <a:t>Scheller G e coll.  Arthroscopy 2001</a:t>
            </a:r>
          </a:p>
        </p:txBody>
      </p:sp>
      <p:sp>
        <p:nvSpPr>
          <p:cNvPr id="335881" name="Text Box 9"/>
          <p:cNvSpPr txBox="1">
            <a:spLocks noChangeArrowheads="1"/>
          </p:cNvSpPr>
          <p:nvPr/>
        </p:nvSpPr>
        <p:spPr bwMode="auto">
          <a:xfrm>
            <a:off x="179388" y="4851400"/>
            <a:ext cx="4968875" cy="1735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200" b="1">
                <a:latin typeface="Arial" charset="0"/>
              </a:rPr>
              <a:t>36 Paz.; F.U. medio 14aa. (12 – 15 aa.)</a:t>
            </a:r>
          </a:p>
          <a:p>
            <a:endParaRPr lang="it-IT" sz="1200" b="1">
              <a:latin typeface="Arial" charset="0"/>
            </a:endParaRPr>
          </a:p>
          <a:p>
            <a:r>
              <a:rPr lang="ja-JP" altLang="it-IT" sz="1200" b="1">
                <a:latin typeface="Arial"/>
              </a:rPr>
              <a:t>“</a:t>
            </a:r>
            <a:r>
              <a:rPr lang="it-IT" sz="1200" b="1">
                <a:latin typeface="Arial" charset="0"/>
              </a:rPr>
              <a:t> Arthroscopy partial and total meniscectomy</a:t>
            </a:r>
            <a:r>
              <a:rPr lang="ja-JP" altLang="it-IT" sz="1200" b="1">
                <a:latin typeface="Arial"/>
              </a:rPr>
              <a:t>”</a:t>
            </a:r>
            <a:r>
              <a:rPr lang="it-IT" sz="1200" b="1">
                <a:latin typeface="Arial" charset="0"/>
              </a:rPr>
              <a:t> </a:t>
            </a:r>
          </a:p>
          <a:p>
            <a:endParaRPr lang="it-IT" sz="1200" b="1">
              <a:latin typeface="Arial" charset="0"/>
            </a:endParaRPr>
          </a:p>
          <a:p>
            <a:r>
              <a:rPr lang="it-IT" sz="1200" b="1">
                <a:latin typeface="Arial" charset="0"/>
              </a:rPr>
              <a:t>33%  </a:t>
            </a:r>
            <a:r>
              <a:rPr lang="ja-JP" altLang="it-IT" sz="1200" b="1">
                <a:latin typeface="Arial"/>
              </a:rPr>
              <a:t>“</a:t>
            </a:r>
            <a:r>
              <a:rPr lang="it-IT" sz="1200" b="1">
                <a:latin typeface="Arial" charset="0"/>
              </a:rPr>
              <a:t>Fairbank</a:t>
            </a:r>
            <a:r>
              <a:rPr lang="ja-JP" altLang="it-IT" sz="1200" b="1">
                <a:latin typeface="Arial"/>
              </a:rPr>
              <a:t>’</a:t>
            </a:r>
            <a:r>
              <a:rPr lang="it-IT" sz="1200" b="1">
                <a:latin typeface="Arial" charset="0"/>
              </a:rPr>
              <a:t>s changes</a:t>
            </a:r>
            <a:r>
              <a:rPr lang="ja-JP" altLang="it-IT" sz="1200" b="1">
                <a:latin typeface="Arial"/>
              </a:rPr>
              <a:t>”</a:t>
            </a:r>
            <a:r>
              <a:rPr lang="it-IT" sz="1200" b="1">
                <a:latin typeface="Arial" charset="0"/>
              </a:rPr>
              <a:t> nelle meniscectomie parziali</a:t>
            </a:r>
          </a:p>
          <a:p>
            <a:r>
              <a:rPr lang="it-IT" sz="1200" b="1">
                <a:latin typeface="Arial" charset="0"/>
              </a:rPr>
              <a:t>                                                         (11% Ctr.)</a:t>
            </a:r>
          </a:p>
          <a:p>
            <a:r>
              <a:rPr lang="it-IT" sz="1200" b="1">
                <a:latin typeface="Arial" charset="0"/>
              </a:rPr>
              <a:t>72%  </a:t>
            </a:r>
            <a:r>
              <a:rPr lang="ja-JP" altLang="it-IT" sz="1200" b="1">
                <a:latin typeface="Arial"/>
              </a:rPr>
              <a:t>“</a:t>
            </a:r>
            <a:r>
              <a:rPr lang="it-IT" sz="1200" b="1">
                <a:latin typeface="Arial" charset="0"/>
              </a:rPr>
              <a:t>Fairbank</a:t>
            </a:r>
            <a:r>
              <a:rPr lang="ja-JP" altLang="it-IT" sz="1200" b="1">
                <a:latin typeface="Arial"/>
              </a:rPr>
              <a:t>’</a:t>
            </a:r>
            <a:r>
              <a:rPr lang="it-IT" sz="1200" b="1">
                <a:latin typeface="Arial" charset="0"/>
              </a:rPr>
              <a:t>s changes</a:t>
            </a:r>
            <a:r>
              <a:rPr lang="ja-JP" altLang="it-IT" sz="1200" b="1">
                <a:latin typeface="Arial"/>
              </a:rPr>
              <a:t>”</a:t>
            </a:r>
            <a:r>
              <a:rPr lang="it-IT" sz="1200" b="1">
                <a:latin typeface="Arial" charset="0"/>
              </a:rPr>
              <a:t> nelle meniscectomie totali</a:t>
            </a:r>
          </a:p>
          <a:p>
            <a:endParaRPr lang="it-IT" sz="1200" b="1">
              <a:latin typeface="Arial" charset="0"/>
            </a:endParaRPr>
          </a:p>
          <a:p>
            <a:r>
              <a:rPr lang="it-IT" sz="1200" b="1">
                <a:latin typeface="Arial" charset="0"/>
              </a:rPr>
              <a:t>74% Lysholm &gt; 94 </a:t>
            </a:r>
          </a:p>
        </p:txBody>
      </p:sp>
      <p:sp>
        <p:nvSpPr>
          <p:cNvPr id="335882" name="Text Box 10"/>
          <p:cNvSpPr txBox="1">
            <a:spLocks noChangeArrowheads="1"/>
          </p:cNvSpPr>
          <p:nvPr/>
        </p:nvSpPr>
        <p:spPr bwMode="auto">
          <a:xfrm>
            <a:off x="5435600" y="5084763"/>
            <a:ext cx="3455988" cy="1368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it-IT" sz="1400" i="1">
                <a:latin typeface="Arial"/>
              </a:rPr>
              <a:t>“</a:t>
            </a:r>
            <a:r>
              <a:rPr lang="it-IT" sz="1400" i="1">
                <a:latin typeface="Arial" charset="0"/>
              </a:rPr>
              <a:t> Arthroscopic partial and total meniscectomy : </a:t>
            </a:r>
          </a:p>
          <a:p>
            <a:r>
              <a:rPr lang="it-IT" sz="1400" i="1">
                <a:latin typeface="Arial" charset="0"/>
              </a:rPr>
              <a:t>a long term follow up study with matched controls</a:t>
            </a:r>
            <a:r>
              <a:rPr lang="ja-JP" altLang="it-IT" sz="1400" i="1">
                <a:latin typeface="Arial"/>
              </a:rPr>
              <a:t>”</a:t>
            </a:r>
            <a:endParaRPr lang="it-IT" sz="1400" i="1">
              <a:latin typeface="Arial" charset="0"/>
            </a:endParaRPr>
          </a:p>
          <a:p>
            <a:r>
              <a:rPr lang="it-IT" sz="1400" i="1">
                <a:latin typeface="Arial" charset="0"/>
              </a:rPr>
              <a:t>Andersson-Molina  H. e coll.  Arthroscopy 2002</a:t>
            </a:r>
          </a:p>
        </p:txBody>
      </p:sp>
      <p:pic>
        <p:nvPicPr>
          <p:cNvPr id="335883" name="Picture 11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199438" y="5518150"/>
            <a:ext cx="765175" cy="1223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70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ext Box 2"/>
          <p:cNvSpPr txBox="1">
            <a:spLocks noChangeArrowheads="1"/>
          </p:cNvSpPr>
          <p:nvPr/>
        </p:nvSpPr>
        <p:spPr bwMode="auto">
          <a:xfrm>
            <a:off x="3946525" y="7356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sz="2400">
              <a:latin typeface="Times New Roman" charset="0"/>
            </a:endParaRPr>
          </a:p>
        </p:txBody>
      </p:sp>
      <p:sp>
        <p:nvSpPr>
          <p:cNvPr id="336899" name="Text Box 3"/>
          <p:cNvSpPr txBox="1">
            <a:spLocks noChangeArrowheads="1"/>
          </p:cNvSpPr>
          <p:nvPr/>
        </p:nvSpPr>
        <p:spPr bwMode="auto">
          <a:xfrm flipH="1" flipV="1">
            <a:off x="5405438" y="2581275"/>
            <a:ext cx="2913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endParaRPr lang="it-IT" sz="1400">
              <a:latin typeface="Times New Roman" charset="0"/>
            </a:endParaRPr>
          </a:p>
        </p:txBody>
      </p:sp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250825" y="115888"/>
            <a:ext cx="8713788" cy="3294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800" b="1">
                <a:latin typeface="Arial" charset="0"/>
              </a:rPr>
              <a:t> </a:t>
            </a:r>
            <a:r>
              <a:rPr lang="ja-JP" altLang="it-IT" sz="2400" b="1">
                <a:latin typeface="Arial"/>
              </a:rPr>
              <a:t>“</a:t>
            </a:r>
            <a:r>
              <a:rPr lang="it-IT" sz="2400" b="1">
                <a:latin typeface="Arial" charset="0"/>
              </a:rPr>
              <a:t>MENISCUS DEFICIENCY IS THE #1 PROBLEM IN ORTHOPAEDICS TODAY</a:t>
            </a:r>
            <a:r>
              <a:rPr lang="ja-JP" altLang="it-IT" sz="2400" b="1">
                <a:latin typeface="Arial"/>
              </a:rPr>
              <a:t>”</a:t>
            </a:r>
            <a:r>
              <a:rPr lang="it-IT" sz="2400" b="1">
                <a:latin typeface="Arial" charset="0"/>
              </a:rPr>
              <a:t>.</a:t>
            </a:r>
            <a:r>
              <a:rPr lang="it-IT" sz="1800" b="1">
                <a:latin typeface="Arial" charset="0"/>
              </a:rPr>
              <a:t> </a:t>
            </a:r>
          </a:p>
          <a:p>
            <a:r>
              <a:rPr lang="it-IT" sz="1800">
                <a:latin typeface="Arial" charset="0"/>
              </a:rPr>
              <a:t>F. Noyes, M.D.</a:t>
            </a:r>
          </a:p>
          <a:p>
            <a:endParaRPr lang="it-IT" sz="1800">
              <a:latin typeface="Arial" charset="0"/>
            </a:endParaRPr>
          </a:p>
          <a:p>
            <a:pPr>
              <a:buFontTx/>
              <a:buChar char="-"/>
            </a:pPr>
            <a:r>
              <a:rPr lang="it-IT" sz="1800" b="1">
                <a:latin typeface="Arial" charset="0"/>
              </a:rPr>
              <a:t> All clinics see many patients with irreparable meniscus lesions</a:t>
            </a:r>
          </a:p>
          <a:p>
            <a:pPr>
              <a:buFontTx/>
              <a:buChar char="-"/>
            </a:pPr>
            <a:endParaRPr lang="it-IT" sz="1800" b="1">
              <a:latin typeface="Arial" charset="0"/>
            </a:endParaRPr>
          </a:p>
          <a:p>
            <a:pPr>
              <a:buFontTx/>
              <a:buChar char="-"/>
            </a:pPr>
            <a:r>
              <a:rPr lang="it-IT" sz="1800" b="1">
                <a:latin typeface="Arial" charset="0"/>
              </a:rPr>
              <a:t> 10 years later these patiens are candidates for HTOs, cartilage transfers and 	other salvage procedures</a:t>
            </a:r>
          </a:p>
          <a:p>
            <a:pPr>
              <a:buFontTx/>
              <a:buChar char="-"/>
            </a:pPr>
            <a:endParaRPr lang="it-IT" sz="1800" b="1">
              <a:latin typeface="Arial" charset="0"/>
            </a:endParaRPr>
          </a:p>
          <a:p>
            <a:pPr>
              <a:buFontTx/>
              <a:buChar char="-"/>
            </a:pPr>
            <a:r>
              <a:rPr lang="it-IT" sz="1800" b="1">
                <a:latin typeface="Arial" charset="0"/>
              </a:rPr>
              <a:t> Finally, most of these patients ultimately require a knee replacement </a:t>
            </a:r>
          </a:p>
          <a:p>
            <a:endParaRPr lang="it-IT" sz="1800" b="1">
              <a:latin typeface="Arial" charset="0"/>
            </a:endParaRPr>
          </a:p>
        </p:txBody>
      </p:sp>
      <p:pic>
        <p:nvPicPr>
          <p:cNvPr id="336901" name="Picture 5" descr="P10101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5"/>
          <a:stretch>
            <a:fillRect/>
          </a:stretch>
        </p:blipFill>
        <p:spPr bwMode="auto">
          <a:xfrm>
            <a:off x="2268538" y="4673600"/>
            <a:ext cx="2087562" cy="19748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02" name="Picture 6" descr="DSC049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r="15347" b="26381"/>
          <a:stretch>
            <a:fillRect/>
          </a:stretch>
        </p:blipFill>
        <p:spPr bwMode="auto">
          <a:xfrm>
            <a:off x="5003800" y="4652963"/>
            <a:ext cx="1389063" cy="2062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3" name="Rectangle 7"/>
          <p:cNvSpPr>
            <a:spLocks noChangeArrowheads="1"/>
          </p:cNvSpPr>
          <p:nvPr/>
        </p:nvSpPr>
        <p:spPr bwMode="auto">
          <a:xfrm>
            <a:off x="179388" y="3932238"/>
            <a:ext cx="8893175" cy="576262"/>
          </a:xfrm>
          <a:prstGeom prst="rect">
            <a:avLst/>
          </a:prstGeom>
          <a:solidFill>
            <a:srgbClr val="1F1F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MENISCECTOMIA NON E</a:t>
            </a:r>
            <a:r>
              <a:rPr lang="ja-JP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’</a:t>
            </a:r>
            <a:r>
              <a:rPr 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UNA PROCEDURA BENIGNA</a:t>
            </a:r>
          </a:p>
        </p:txBody>
      </p:sp>
      <p:pic>
        <p:nvPicPr>
          <p:cNvPr id="336904" name="Picture 8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199438" y="5518150"/>
            <a:ext cx="765175" cy="1223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64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Text Box 3"/>
          <p:cNvSpPr txBox="1">
            <a:spLocks noChangeArrowheads="1"/>
          </p:cNvSpPr>
          <p:nvPr/>
        </p:nvSpPr>
        <p:spPr bwMode="auto">
          <a:xfrm>
            <a:off x="107950" y="5918200"/>
            <a:ext cx="77898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800" dirty="0">
                <a:solidFill>
                  <a:srgbClr val="860908"/>
                </a:solidFill>
                <a:latin typeface="Arial Unicode MS" charset="0"/>
              </a:rPr>
              <a:t>NON </a:t>
            </a:r>
            <a:r>
              <a:rPr lang="it-IT" sz="4800" dirty="0" smtClean="0">
                <a:solidFill>
                  <a:srgbClr val="860908"/>
                </a:solidFill>
                <a:latin typeface="Arial Unicode MS" charset="0"/>
              </a:rPr>
              <a:t>LO AGGREDIAMO</a:t>
            </a:r>
            <a:endParaRPr lang="it-IT" sz="4800" dirty="0">
              <a:solidFill>
                <a:srgbClr val="860908"/>
              </a:solidFill>
              <a:latin typeface="Arial Unicode MS" charset="0"/>
            </a:endParaRPr>
          </a:p>
        </p:txBody>
      </p:sp>
      <p:pic>
        <p:nvPicPr>
          <p:cNvPr id="509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765175"/>
            <a:ext cx="2968625" cy="5257800"/>
          </a:xfrm>
          <a:prstGeom prst="rect">
            <a:avLst/>
          </a:prstGeom>
          <a:noFill/>
          <a:ln w="19050">
            <a:solidFill>
              <a:srgbClr val="8609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09957" name="Picture 5" descr="Mazz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4464050" cy="4175125"/>
          </a:xfrm>
          <a:prstGeom prst="rect">
            <a:avLst/>
          </a:prstGeom>
          <a:noFill/>
          <a:ln w="19050">
            <a:solidFill>
              <a:srgbClr val="8609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958" name="Text Box 6"/>
          <p:cNvSpPr txBox="1">
            <a:spLocks noChangeArrowheads="1"/>
          </p:cNvSpPr>
          <p:nvPr/>
        </p:nvSpPr>
        <p:spPr bwMode="auto">
          <a:xfrm>
            <a:off x="34925" y="44450"/>
            <a:ext cx="77898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800" dirty="0">
                <a:solidFill>
                  <a:schemeClr val="accent1"/>
                </a:solidFill>
                <a:latin typeface="Arial Unicode MS" charset="0"/>
              </a:rPr>
              <a:t>QUANDO POSSIBILE</a:t>
            </a:r>
          </a:p>
        </p:txBody>
      </p:sp>
      <p:pic>
        <p:nvPicPr>
          <p:cNvPr id="509960" name="Picture 8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199438" y="5518150"/>
            <a:ext cx="765175" cy="1223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8460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1116013" y="115888"/>
            <a:ext cx="68040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800" dirty="0">
                <a:solidFill>
                  <a:srgbClr val="860908"/>
                </a:solidFill>
                <a:latin typeface="Arial" charset="0"/>
              </a:rPr>
              <a:t>SAVE THE MENISCUS!</a:t>
            </a:r>
          </a:p>
        </p:txBody>
      </p:sp>
      <p:pic>
        <p:nvPicPr>
          <p:cNvPr id="337923" name="Picture 3" descr="0642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5" r="15472" b="9395"/>
          <a:stretch>
            <a:fillRect/>
          </a:stretch>
        </p:blipFill>
        <p:spPr bwMode="auto">
          <a:xfrm>
            <a:off x="2987675" y="981075"/>
            <a:ext cx="3024188" cy="3024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24" name="Picture 4" descr="MAT SENZA OSSO 007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23901" r="34404" b="30092"/>
          <a:stretch>
            <a:fillRect/>
          </a:stretch>
        </p:blipFill>
        <p:spPr bwMode="auto">
          <a:xfrm>
            <a:off x="3276600" y="4292600"/>
            <a:ext cx="2592388" cy="23193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25" name="Picture 5" descr="DSCN55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24248" r="6813" b="12158"/>
          <a:stretch>
            <a:fillRect/>
          </a:stretch>
        </p:blipFill>
        <p:spPr bwMode="auto">
          <a:xfrm>
            <a:off x="6227763" y="4365625"/>
            <a:ext cx="2665412" cy="1511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21877" r="16145" b="22198"/>
          <a:stretch>
            <a:fillRect/>
          </a:stretch>
        </p:blipFill>
        <p:spPr bwMode="auto">
          <a:xfrm>
            <a:off x="179388" y="4365625"/>
            <a:ext cx="2808287" cy="16557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125" t="21877" r="16145" b="22198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37927" name="Text Box 7"/>
          <p:cNvSpPr txBox="1">
            <a:spLocks noChangeArrowheads="1"/>
          </p:cNvSpPr>
          <p:nvPr/>
        </p:nvSpPr>
        <p:spPr bwMode="auto">
          <a:xfrm>
            <a:off x="6443663" y="2133600"/>
            <a:ext cx="2232025" cy="579438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>
                <a:solidFill>
                  <a:schemeClr val="bg1"/>
                </a:solidFill>
                <a:latin typeface="Arial" charset="0"/>
              </a:rPr>
              <a:t>SUTURE !!</a:t>
            </a:r>
          </a:p>
        </p:txBody>
      </p:sp>
      <p:pic>
        <p:nvPicPr>
          <p:cNvPr id="337928" name="Picture 8" descr="LOGO NOSTRO 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199438" y="5518150"/>
            <a:ext cx="765175" cy="1223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0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ChangeArrowheads="1"/>
          </p:cNvSpPr>
          <p:nvPr/>
        </p:nvSpPr>
        <p:spPr bwMode="auto">
          <a:xfrm>
            <a:off x="2743200" y="334963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it-IT" sz="4400" b="0">
                <a:solidFill>
                  <a:srgbClr val="860908"/>
                </a:solidFill>
                <a:effectLst/>
              </a:rPr>
              <a:t> </a:t>
            </a:r>
          </a:p>
        </p:txBody>
      </p:sp>
      <p:sp>
        <p:nvSpPr>
          <p:cNvPr id="527363" name="Rectangle 3"/>
          <p:cNvSpPr>
            <a:spLocks noChangeArrowheads="1"/>
          </p:cNvSpPr>
          <p:nvPr/>
        </p:nvSpPr>
        <p:spPr bwMode="auto">
          <a:xfrm>
            <a:off x="2819400" y="3810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it-IT" sz="4400" b="0">
                <a:solidFill>
                  <a:srgbClr val="860908"/>
                </a:solidFill>
                <a:effectLst/>
              </a:rPr>
              <a:t> </a:t>
            </a:r>
          </a:p>
        </p:txBody>
      </p:sp>
      <p:sp>
        <p:nvSpPr>
          <p:cNvPr id="527364" name="Text Box 4"/>
          <p:cNvSpPr txBox="1">
            <a:spLocks noChangeArrowheads="1"/>
          </p:cNvSpPr>
          <p:nvPr/>
        </p:nvSpPr>
        <p:spPr bwMode="auto">
          <a:xfrm>
            <a:off x="1908175" y="246063"/>
            <a:ext cx="4895850" cy="730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it-IT" sz="4000" dirty="0">
                <a:solidFill>
                  <a:srgbClr val="860908"/>
                </a:solidFill>
              </a:rPr>
              <a:t>NON CHIRURGICA</a:t>
            </a:r>
          </a:p>
        </p:txBody>
      </p:sp>
      <p:sp>
        <p:nvSpPr>
          <p:cNvPr id="527366" name="Text Box 6"/>
          <p:cNvSpPr txBox="1">
            <a:spLocks noChangeArrowheads="1"/>
          </p:cNvSpPr>
          <p:nvPr/>
        </p:nvSpPr>
        <p:spPr bwMode="auto">
          <a:xfrm>
            <a:off x="179512" y="990222"/>
            <a:ext cx="8784976" cy="343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lnSpc>
                <a:spcPct val="130000"/>
              </a:lnSpc>
              <a:buFont typeface="Wingdings" charset="0"/>
              <a:buChar char="F"/>
            </a:pPr>
            <a:r>
              <a:rPr lang="it-IT" sz="2400" dirty="0">
                <a:solidFill>
                  <a:srgbClr val="000090"/>
                </a:solidFill>
              </a:rPr>
              <a:t> OSSERVAZIONE ED EDUCAZIONE DEL PZ.</a:t>
            </a:r>
          </a:p>
          <a:p>
            <a:pPr algn="l">
              <a:lnSpc>
                <a:spcPct val="130000"/>
              </a:lnSpc>
              <a:buFont typeface="Wingdings" charset="0"/>
              <a:buChar char="F"/>
            </a:pPr>
            <a:r>
              <a:rPr lang="it-IT" sz="2400" dirty="0">
                <a:solidFill>
                  <a:srgbClr val="000090"/>
                </a:solidFill>
              </a:rPr>
              <a:t> FISIOTERAPIA</a:t>
            </a:r>
          </a:p>
          <a:p>
            <a:pPr algn="l">
              <a:lnSpc>
                <a:spcPct val="130000"/>
              </a:lnSpc>
              <a:buFont typeface="Wingdings" charset="0"/>
              <a:buChar char="F"/>
            </a:pPr>
            <a:r>
              <a:rPr lang="it-IT" sz="2400" dirty="0">
                <a:solidFill>
                  <a:srgbClr val="000090"/>
                </a:solidFill>
              </a:rPr>
              <a:t> FANS</a:t>
            </a:r>
          </a:p>
          <a:p>
            <a:pPr algn="l">
              <a:lnSpc>
                <a:spcPct val="130000"/>
              </a:lnSpc>
              <a:buFont typeface="Wingdings" charset="0"/>
              <a:buChar char="F"/>
            </a:pPr>
            <a:r>
              <a:rPr lang="it-IT" sz="2400" dirty="0">
                <a:solidFill>
                  <a:srgbClr val="000090"/>
                </a:solidFill>
              </a:rPr>
              <a:t> GLUCOSAMINA/CONDROITIN </a:t>
            </a:r>
            <a:r>
              <a:rPr lang="it-IT" sz="2400" dirty="0" smtClean="0">
                <a:solidFill>
                  <a:srgbClr val="000090"/>
                </a:solidFill>
              </a:rPr>
              <a:t>SOLFATO</a:t>
            </a:r>
            <a:endParaRPr lang="it-IT" sz="2400" dirty="0">
              <a:solidFill>
                <a:srgbClr val="000090"/>
              </a:solidFill>
            </a:endParaRPr>
          </a:p>
          <a:p>
            <a:pPr algn="l">
              <a:lnSpc>
                <a:spcPct val="130000"/>
              </a:lnSpc>
              <a:buFont typeface="Wingdings" charset="0"/>
              <a:buChar char="F"/>
            </a:pPr>
            <a:r>
              <a:rPr lang="it-IT" sz="2400" dirty="0">
                <a:solidFill>
                  <a:srgbClr val="000090"/>
                </a:solidFill>
              </a:rPr>
              <a:t> </a:t>
            </a:r>
            <a:r>
              <a:rPr lang="it-IT" sz="24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VISCOSUPPLEMENTAZIONE</a:t>
            </a:r>
          </a:p>
          <a:p>
            <a:pPr algn="l">
              <a:lnSpc>
                <a:spcPct val="130000"/>
              </a:lnSpc>
              <a:buFont typeface="Wingdings" charset="0"/>
              <a:buChar char="F"/>
            </a:pPr>
            <a:r>
              <a:rPr lang="it-IT" sz="2400" dirty="0">
                <a:solidFill>
                  <a:srgbClr val="000090"/>
                </a:solidFill>
              </a:rPr>
              <a:t> TUTORI</a:t>
            </a:r>
          </a:p>
          <a:p>
            <a:pPr algn="l">
              <a:lnSpc>
                <a:spcPct val="130000"/>
              </a:lnSpc>
              <a:buFont typeface="Wingdings" charset="0"/>
              <a:buChar char="F"/>
            </a:pPr>
            <a:r>
              <a:rPr lang="it-IT" sz="2400" dirty="0">
                <a:solidFill>
                  <a:srgbClr val="000090"/>
                </a:solidFill>
              </a:rPr>
              <a:t> STIMOLAZIONE ELETTRICA PULSANTE</a:t>
            </a:r>
          </a:p>
        </p:txBody>
      </p:sp>
      <p:pic>
        <p:nvPicPr>
          <p:cNvPr id="527368" name="Picture 8" descr="condropattiaFile0001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850"/>
          <a:stretch>
            <a:fillRect/>
          </a:stretch>
        </p:blipFill>
        <p:spPr bwMode="auto">
          <a:xfrm>
            <a:off x="6551613" y="4316413"/>
            <a:ext cx="2484437" cy="24257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7369" name="Picture 9" descr="LOGO NOSTRO 004"/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107950" y="5445125"/>
            <a:ext cx="8556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40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Text Box 2"/>
          <p:cNvSpPr txBox="1">
            <a:spLocks noChangeArrowheads="1"/>
          </p:cNvSpPr>
          <p:nvPr/>
        </p:nvSpPr>
        <p:spPr bwMode="auto">
          <a:xfrm>
            <a:off x="457200" y="320675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it-IT" sz="3200" dirty="0">
                <a:solidFill>
                  <a:srgbClr val="AF0C0C"/>
                </a:solidFill>
              </a:rPr>
              <a:t>CLASSIFICARE IL PAZIENTE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251520" y="1484784"/>
            <a:ext cx="568863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buFont typeface="Wingdings" charset="0"/>
              <a:buChar char="F"/>
            </a:pPr>
            <a:r>
              <a:rPr lang="it-IT" sz="3200" dirty="0">
                <a:solidFill>
                  <a:srgbClr val="000090"/>
                </a:solidFill>
              </a:rPr>
              <a:t> Età anagrafica e </a:t>
            </a:r>
            <a:r>
              <a:rPr lang="it-IT" sz="3200" dirty="0" smtClean="0">
                <a:solidFill>
                  <a:srgbClr val="000090"/>
                </a:solidFill>
              </a:rPr>
              <a:t>biologica</a:t>
            </a:r>
            <a:endParaRPr lang="it-IT" sz="3200" dirty="0">
              <a:solidFill>
                <a:srgbClr val="000090"/>
              </a:solidFill>
            </a:endParaRPr>
          </a:p>
          <a:p>
            <a:pPr algn="l">
              <a:buFont typeface="Wingdings" charset="0"/>
              <a:buChar char="F"/>
            </a:pPr>
            <a:r>
              <a:rPr lang="it-IT" sz="3200" dirty="0">
                <a:solidFill>
                  <a:srgbClr val="000090"/>
                </a:solidFill>
              </a:rPr>
              <a:t> </a:t>
            </a:r>
            <a:r>
              <a:rPr lang="it-IT" sz="3200" dirty="0" smtClean="0">
                <a:solidFill>
                  <a:srgbClr val="000090"/>
                </a:solidFill>
              </a:rPr>
              <a:t>Tipo di lesione/patologia</a:t>
            </a:r>
            <a:endParaRPr lang="it-IT" sz="3200" dirty="0">
              <a:solidFill>
                <a:srgbClr val="000090"/>
              </a:solidFill>
            </a:endParaRPr>
          </a:p>
          <a:p>
            <a:pPr algn="l">
              <a:buFont typeface="Wingdings" charset="0"/>
              <a:buChar char="F"/>
            </a:pPr>
            <a:r>
              <a:rPr lang="it-IT" sz="3200" dirty="0">
                <a:solidFill>
                  <a:srgbClr val="000090"/>
                </a:solidFill>
              </a:rPr>
              <a:t> Livello di </a:t>
            </a:r>
            <a:r>
              <a:rPr lang="it-IT" sz="3200" dirty="0" smtClean="0">
                <a:solidFill>
                  <a:srgbClr val="000090"/>
                </a:solidFill>
              </a:rPr>
              <a:t>attività</a:t>
            </a:r>
            <a:endParaRPr lang="it-IT" sz="3200" dirty="0">
              <a:solidFill>
                <a:srgbClr val="000090"/>
              </a:solidFill>
            </a:endParaRPr>
          </a:p>
        </p:txBody>
      </p:sp>
      <p:pic>
        <p:nvPicPr>
          <p:cNvPr id="699396" name="Picture 4" descr="Bag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3175" r="4054"/>
          <a:stretch>
            <a:fillRect/>
          </a:stretch>
        </p:blipFill>
        <p:spPr bwMode="auto">
          <a:xfrm>
            <a:off x="6948264" y="188640"/>
            <a:ext cx="1844675" cy="3106738"/>
          </a:xfrm>
          <a:prstGeom prst="rect">
            <a:avLst/>
          </a:prstGeom>
          <a:noFill/>
          <a:ln w="9525">
            <a:solidFill>
              <a:srgbClr val="8609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9398" name="Picture 6" descr="LOGO NOSTRO 004"/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107950" y="5445125"/>
            <a:ext cx="8556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WINDOWS\Desktop\shaq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01008"/>
            <a:ext cx="1953454" cy="3068698"/>
          </a:xfrm>
          <a:prstGeom prst="rect">
            <a:avLst/>
          </a:prstGeom>
          <a:noFill/>
          <a:ln w="25400">
            <a:solidFill>
              <a:srgbClr val="8609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orthoimages\varie\Immagini utili\GINNAS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3"/>
          <a:stretch/>
        </p:blipFill>
        <p:spPr bwMode="auto">
          <a:xfrm>
            <a:off x="1115616" y="3284984"/>
            <a:ext cx="4796777" cy="3212523"/>
          </a:xfrm>
          <a:prstGeom prst="rect">
            <a:avLst/>
          </a:prstGeom>
          <a:noFill/>
          <a:ln>
            <a:solidFill>
              <a:srgbClr val="8609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2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988840"/>
            <a:ext cx="5830887" cy="583704"/>
          </a:xfrm>
        </p:spPr>
        <p:txBody>
          <a:bodyPr>
            <a:normAutofit/>
          </a:bodyPr>
          <a:lstStyle/>
          <a:p>
            <a:r>
              <a:rPr lang="it-IT" sz="2800" i="1" dirty="0" smtClean="0">
                <a:solidFill>
                  <a:srgbClr val="AF0C0C"/>
                </a:solidFill>
                <a:latin typeface="Comic Sans MS" charset="0"/>
              </a:rPr>
              <a:t>LESIONI MENISCALI &gt; </a:t>
            </a:r>
            <a:r>
              <a:rPr lang="it-IT" sz="2800" i="1" dirty="0">
                <a:solidFill>
                  <a:srgbClr val="AF0C0C"/>
                </a:solidFill>
                <a:latin typeface="Comic Sans MS" charset="0"/>
              </a:rPr>
              <a:t>60 aa</a:t>
            </a:r>
          </a:p>
          <a:p>
            <a:endParaRPr lang="it-IT" sz="2800" i="1" dirty="0">
              <a:solidFill>
                <a:srgbClr val="AF0C0C"/>
              </a:solidFill>
              <a:latin typeface="Comic Sans MS" charset="0"/>
            </a:endParaRPr>
          </a:p>
        </p:txBody>
      </p:sp>
      <p:pic>
        <p:nvPicPr>
          <p:cNvPr id="135176" name="Picture 8" descr="spaccatavecch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2813" y="2060848"/>
            <a:ext cx="1971675" cy="4687887"/>
          </a:xfrm>
          <a:noFill/>
          <a:ln>
            <a:solidFill>
              <a:srgbClr val="8609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755576" y="764704"/>
            <a:ext cx="7772400" cy="1143000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4400" i="1" dirty="0">
                <a:solidFill>
                  <a:schemeClr val="tx1"/>
                </a:solidFill>
              </a:rPr>
              <a:t>Patologia </a:t>
            </a:r>
            <a:r>
              <a:rPr lang="ja-JP" altLang="it-IT" sz="4400" i="1" dirty="0">
                <a:solidFill>
                  <a:schemeClr val="tx1"/>
                </a:solidFill>
                <a:latin typeface="Arial"/>
              </a:rPr>
              <a:t>“</a:t>
            </a:r>
            <a:r>
              <a:rPr lang="it-IT" sz="4400" i="1" dirty="0" err="1">
                <a:solidFill>
                  <a:schemeClr val="tx1"/>
                </a:solidFill>
              </a:rPr>
              <a:t>Pre</a:t>
            </a:r>
            <a:r>
              <a:rPr lang="it-IT" sz="4400" i="1" dirty="0">
                <a:solidFill>
                  <a:schemeClr val="tx1"/>
                </a:solidFill>
              </a:rPr>
              <a:t> </a:t>
            </a:r>
            <a:r>
              <a:rPr lang="it-IT" sz="4400" i="1" dirty="0" smtClean="0">
                <a:solidFill>
                  <a:schemeClr val="tx1"/>
                </a:solidFill>
              </a:rPr>
              <a:t>Artrosica</a:t>
            </a:r>
            <a:r>
              <a:rPr lang="ja-JP" altLang="it-IT" sz="4400" i="1" dirty="0" smtClean="0">
                <a:solidFill>
                  <a:schemeClr val="tx1"/>
                </a:solidFill>
                <a:latin typeface="Arial"/>
              </a:rPr>
              <a:t>”</a:t>
            </a:r>
            <a:endParaRPr lang="it-IT" sz="4400" i="1" dirty="0">
              <a:solidFill>
                <a:schemeClr val="tx1"/>
              </a:solidFill>
            </a:endParaRPr>
          </a:p>
        </p:txBody>
      </p:sp>
      <p:pic>
        <p:nvPicPr>
          <p:cNvPr id="135183" name="Picture 15" descr="3810116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880" y="4077072"/>
            <a:ext cx="3340100" cy="2724150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itolo 7"/>
          <p:cNvSpPr txBox="1">
            <a:spLocks/>
          </p:cNvSpPr>
          <p:nvPr/>
        </p:nvSpPr>
        <p:spPr>
          <a:xfrm>
            <a:off x="179512" y="44624"/>
            <a:ext cx="828092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dirty="0">
                <a:solidFill>
                  <a:srgbClr val="860908"/>
                </a:solidFill>
              </a:rPr>
              <a:t>B</a:t>
            </a:r>
            <a:r>
              <a:rPr lang="it-IT" dirty="0" smtClean="0">
                <a:solidFill>
                  <a:srgbClr val="860908"/>
                </a:solidFill>
              </a:rPr>
              <a:t>asso peso molecolare: </a:t>
            </a:r>
            <a:r>
              <a:rPr lang="it-IT" dirty="0" err="1" smtClean="0">
                <a:solidFill>
                  <a:srgbClr val="860908"/>
                </a:solidFill>
              </a:rPr>
              <a:t>Hyalgan</a:t>
            </a:r>
            <a:endParaRPr lang="it-IT" dirty="0">
              <a:solidFill>
                <a:srgbClr val="860908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67544" y="2636912"/>
            <a:ext cx="6552728" cy="583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i="1" dirty="0" smtClean="0">
                <a:solidFill>
                  <a:srgbClr val="AF0C0C"/>
                </a:solidFill>
                <a:latin typeface="Comic Sans MS" charset="0"/>
              </a:rPr>
              <a:t>TENDINOPATIE CUFFIA DEI ROTATORI</a:t>
            </a:r>
            <a:endParaRPr lang="it-IT" sz="2800" i="1" dirty="0">
              <a:solidFill>
                <a:srgbClr val="AF0C0C"/>
              </a:solidFill>
              <a:latin typeface="Comic Sans MS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67544" y="3140968"/>
            <a:ext cx="5830887" cy="583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i="1" dirty="0" smtClean="0">
                <a:solidFill>
                  <a:srgbClr val="AF0C0C"/>
                </a:solidFill>
                <a:latin typeface="Comic Sans MS" charset="0"/>
              </a:rPr>
              <a:t>CONDROPATIA DI II </a:t>
            </a:r>
            <a:endParaRPr lang="it-IT" sz="2800" i="1" dirty="0">
              <a:solidFill>
                <a:srgbClr val="AF0C0C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2132856"/>
            <a:ext cx="8136904" cy="655712"/>
          </a:xfrm>
        </p:spPr>
        <p:txBody>
          <a:bodyPr>
            <a:normAutofit fontScale="92500"/>
          </a:bodyPr>
          <a:lstStyle/>
          <a:p>
            <a:r>
              <a:rPr lang="it-IT" sz="2800" i="1" dirty="0" smtClean="0">
                <a:solidFill>
                  <a:srgbClr val="AF0C0C"/>
                </a:solidFill>
                <a:latin typeface="Comic Sans MS" charset="0"/>
              </a:rPr>
              <a:t>Sportivi con lesioni cartilaginee e </a:t>
            </a:r>
            <a:r>
              <a:rPr lang="it-IT" sz="2800" i="1" dirty="0" err="1" smtClean="0">
                <a:solidFill>
                  <a:srgbClr val="AF0C0C"/>
                </a:solidFill>
                <a:latin typeface="Comic Sans MS" charset="0"/>
              </a:rPr>
              <a:t>plurioperati</a:t>
            </a:r>
            <a:endParaRPr lang="it-IT" sz="2800" i="1" dirty="0">
              <a:solidFill>
                <a:srgbClr val="AF0C0C"/>
              </a:solidFill>
              <a:latin typeface="Comic Sans MS" charset="0"/>
            </a:endParaRPr>
          </a:p>
        </p:txBody>
      </p:sp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0" y="764704"/>
            <a:ext cx="9144000" cy="1143000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4000" i="1" dirty="0" smtClean="0">
                <a:solidFill>
                  <a:schemeClr val="tx1"/>
                </a:solidFill>
              </a:rPr>
              <a:t>Patologia</a:t>
            </a:r>
            <a:r>
              <a:rPr lang="ja-JP" altLang="it-IT" sz="4000" i="1" dirty="0" smtClean="0">
                <a:solidFill>
                  <a:schemeClr val="tx1"/>
                </a:solidFill>
                <a:latin typeface="Arial"/>
              </a:rPr>
              <a:t>“</a:t>
            </a:r>
            <a:r>
              <a:rPr lang="it-IT" sz="4000" i="1" dirty="0" smtClean="0">
                <a:solidFill>
                  <a:schemeClr val="tx1"/>
                </a:solidFill>
              </a:rPr>
              <a:t>Artrosica lieve-moderata</a:t>
            </a:r>
            <a:r>
              <a:rPr lang="ja-JP" altLang="it-IT" sz="4000" i="1" dirty="0" smtClean="0">
                <a:solidFill>
                  <a:schemeClr val="tx1"/>
                </a:solidFill>
                <a:latin typeface="Arial"/>
              </a:rPr>
              <a:t>”</a:t>
            </a:r>
            <a:endParaRPr lang="it-IT" sz="4000" i="1" dirty="0">
              <a:solidFill>
                <a:schemeClr val="tx1"/>
              </a:solidFill>
            </a:endParaRPr>
          </a:p>
        </p:txBody>
      </p:sp>
      <p:sp>
        <p:nvSpPr>
          <p:cNvPr id="6" name="Titolo 7"/>
          <p:cNvSpPr txBox="1">
            <a:spLocks/>
          </p:cNvSpPr>
          <p:nvPr/>
        </p:nvSpPr>
        <p:spPr>
          <a:xfrm>
            <a:off x="179512" y="44624"/>
            <a:ext cx="828092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dirty="0" smtClean="0">
                <a:solidFill>
                  <a:srgbClr val="860908"/>
                </a:solidFill>
              </a:rPr>
              <a:t>Alto peso molecolare: </a:t>
            </a:r>
            <a:r>
              <a:rPr lang="it-IT" dirty="0" err="1" smtClean="0">
                <a:solidFill>
                  <a:srgbClr val="860908"/>
                </a:solidFill>
              </a:rPr>
              <a:t>Hyalgan</a:t>
            </a:r>
            <a:endParaRPr lang="it-IT" dirty="0">
              <a:solidFill>
                <a:srgbClr val="860908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67544" y="2636912"/>
            <a:ext cx="6552728" cy="583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i="1" dirty="0" smtClean="0">
                <a:solidFill>
                  <a:srgbClr val="AF0C0C"/>
                </a:solidFill>
                <a:latin typeface="Comic Sans MS" charset="0"/>
              </a:rPr>
              <a:t>Tendinosi avanzate spalla</a:t>
            </a:r>
            <a:endParaRPr lang="it-IT" sz="2800" i="1" dirty="0">
              <a:solidFill>
                <a:srgbClr val="AF0C0C"/>
              </a:solidFill>
              <a:latin typeface="Comic Sans MS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67544" y="3277344"/>
            <a:ext cx="8676456" cy="583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i="1" dirty="0" smtClean="0">
                <a:solidFill>
                  <a:srgbClr val="AF0C0C"/>
                </a:solidFill>
                <a:latin typeface="Comic Sans MS" charset="0"/>
              </a:rPr>
              <a:t>CONDROPATIA diffusa DI III</a:t>
            </a:r>
            <a:r>
              <a:rPr lang="it-IT" sz="2000" b="1" i="1" dirty="0">
                <a:solidFill>
                  <a:srgbClr val="AF0C0C"/>
                </a:solidFill>
                <a:latin typeface="Comic Sans MS" charset="0"/>
              </a:rPr>
              <a:t> </a:t>
            </a:r>
            <a:r>
              <a:rPr lang="it-IT" sz="2000" b="1" i="1" dirty="0" smtClean="0">
                <a:solidFill>
                  <a:srgbClr val="AF0C0C"/>
                </a:solidFill>
                <a:latin typeface="Comic Sans MS" charset="0"/>
              </a:rPr>
              <a:t>e IV</a:t>
            </a:r>
          </a:p>
          <a:p>
            <a:pPr lvl="1"/>
            <a:r>
              <a:rPr lang="it-IT" sz="1800" b="1" i="1" dirty="0" smtClean="0">
                <a:solidFill>
                  <a:srgbClr val="AF0C0C"/>
                </a:solidFill>
                <a:latin typeface="Comic Sans MS" charset="0"/>
              </a:rPr>
              <a:t>(spalla-ginocchio-caviglia)</a:t>
            </a:r>
            <a:endParaRPr lang="it-IT" sz="1800" b="1" i="1" dirty="0">
              <a:solidFill>
                <a:srgbClr val="AF0C0C"/>
              </a:solidFill>
              <a:latin typeface="Comic Sans MS" charset="0"/>
            </a:endParaRPr>
          </a:p>
        </p:txBody>
      </p:sp>
      <p:pic>
        <p:nvPicPr>
          <p:cNvPr id="11" name="Picture 4" descr="Bagg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3175" r="4054"/>
          <a:stretch>
            <a:fillRect/>
          </a:stretch>
        </p:blipFill>
        <p:spPr bwMode="auto">
          <a:xfrm>
            <a:off x="6444208" y="3356992"/>
            <a:ext cx="2016224" cy="339565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21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0" y="764704"/>
            <a:ext cx="9144000" cy="1143000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4000" i="1" dirty="0" smtClean="0">
                <a:solidFill>
                  <a:schemeClr val="tx1"/>
                </a:solidFill>
              </a:rPr>
              <a:t>Patologia</a:t>
            </a:r>
            <a:r>
              <a:rPr lang="ja-JP" altLang="it-IT" sz="4000" i="1" dirty="0" smtClean="0">
                <a:solidFill>
                  <a:schemeClr val="tx1"/>
                </a:solidFill>
                <a:latin typeface="Arial"/>
              </a:rPr>
              <a:t>“</a:t>
            </a:r>
            <a:r>
              <a:rPr lang="it-IT" sz="4000" i="1" dirty="0" smtClean="0">
                <a:solidFill>
                  <a:schemeClr val="tx1"/>
                </a:solidFill>
              </a:rPr>
              <a:t>Artrosica moderata-grave</a:t>
            </a:r>
            <a:r>
              <a:rPr lang="ja-JP" altLang="it-IT" sz="4000" i="1" dirty="0" smtClean="0">
                <a:solidFill>
                  <a:schemeClr val="tx1"/>
                </a:solidFill>
                <a:latin typeface="Arial"/>
              </a:rPr>
              <a:t>”</a:t>
            </a:r>
            <a:endParaRPr lang="it-IT" sz="4000" i="1" dirty="0">
              <a:solidFill>
                <a:schemeClr val="tx1"/>
              </a:solidFill>
            </a:endParaRPr>
          </a:p>
        </p:txBody>
      </p:sp>
      <p:sp>
        <p:nvSpPr>
          <p:cNvPr id="6" name="Titolo 7"/>
          <p:cNvSpPr txBox="1">
            <a:spLocks/>
          </p:cNvSpPr>
          <p:nvPr/>
        </p:nvSpPr>
        <p:spPr>
          <a:xfrm>
            <a:off x="179512" y="44624"/>
            <a:ext cx="828092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dirty="0" smtClean="0">
                <a:solidFill>
                  <a:srgbClr val="860908"/>
                </a:solidFill>
              </a:rPr>
              <a:t>Alto peso molecolare: </a:t>
            </a:r>
            <a:r>
              <a:rPr lang="it-IT" dirty="0" err="1" smtClean="0">
                <a:solidFill>
                  <a:srgbClr val="860908"/>
                </a:solidFill>
              </a:rPr>
              <a:t>Hyalubrix</a:t>
            </a:r>
            <a:endParaRPr lang="it-IT" dirty="0">
              <a:solidFill>
                <a:srgbClr val="860908"/>
              </a:solidFill>
            </a:endParaRPr>
          </a:p>
        </p:txBody>
      </p:sp>
      <p:pic>
        <p:nvPicPr>
          <p:cNvPr id="9" name="Immagine 8" descr="g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 t="14571" r="20668"/>
          <a:stretch/>
        </p:blipFill>
        <p:spPr>
          <a:xfrm>
            <a:off x="913684" y="3645024"/>
            <a:ext cx="3548485" cy="3048455"/>
          </a:xfrm>
          <a:prstGeom prst="rect">
            <a:avLst/>
          </a:prstGeom>
          <a:ln>
            <a:solidFill>
              <a:srgbClr val="860908"/>
            </a:solidFill>
          </a:ln>
        </p:spPr>
      </p:pic>
      <p:pic>
        <p:nvPicPr>
          <p:cNvPr id="10" name="Immagine 9" descr="anc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6" t="-1" r="16767" b="43379"/>
          <a:stretch/>
        </p:blipFill>
        <p:spPr>
          <a:xfrm>
            <a:off x="5004048" y="3645024"/>
            <a:ext cx="3690404" cy="3063752"/>
          </a:xfrm>
          <a:prstGeom prst="rect">
            <a:avLst/>
          </a:prstGeom>
          <a:ln>
            <a:solidFill>
              <a:srgbClr val="860908"/>
            </a:solidFill>
          </a:ln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467544" y="2420888"/>
            <a:ext cx="7632848" cy="583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i="1" dirty="0" smtClean="0">
                <a:solidFill>
                  <a:srgbClr val="AF0C0C"/>
                </a:solidFill>
                <a:latin typeface="Comic Sans MS" charset="0"/>
              </a:rPr>
              <a:t>CONDROPATIA DI IV (spalla-anca 60-ginocchio-caviglia)</a:t>
            </a:r>
            <a:endParaRPr lang="it-IT" sz="2800" i="1" dirty="0">
              <a:solidFill>
                <a:srgbClr val="AF0C0C"/>
              </a:solidFill>
              <a:latin typeface="Comic Sans MS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467544" y="1988840"/>
            <a:ext cx="6552728" cy="583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i="1" dirty="0">
                <a:solidFill>
                  <a:srgbClr val="AF0C0C"/>
                </a:solidFill>
                <a:latin typeface="Comic Sans MS" charset="0"/>
              </a:rPr>
              <a:t>Pz. non operabili e che non vogliono operarsi</a:t>
            </a:r>
          </a:p>
        </p:txBody>
      </p:sp>
    </p:spTree>
    <p:extLst>
      <p:ext uri="{BB962C8B-B14F-4D97-AF65-F5344CB8AC3E}">
        <p14:creationId xmlns:p14="http://schemas.microsoft.com/office/powerpoint/2010/main" val="426610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92138" y="10731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331913" y="1268413"/>
            <a:ext cx="625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2400" smtClean="0">
                <a:cs typeface="+mn-cs"/>
              </a:rPr>
              <a:t>Fornisce nutrimento alla cartilagine articolare</a:t>
            </a:r>
          </a:p>
        </p:txBody>
      </p:sp>
      <p:pic>
        <p:nvPicPr>
          <p:cNvPr id="7171" name="Picture 7" descr="BA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1125"/>
            <a:ext cx="856932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23850" y="220663"/>
            <a:ext cx="806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990000"/>
                </a:solidFill>
                <a:latin typeface="Arial Black" charset="0"/>
                <a:cs typeface="+mn-cs"/>
              </a:rPr>
              <a:t>Articolazioni Sinoviali: SINOVIA E LIQUIDO SINOVIALE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1360488" y="4292600"/>
            <a:ext cx="2490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it-IT" sz="2400">
                <a:cs typeface="+mn-cs"/>
              </a:rPr>
              <a:t>Barriera di difesa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341438" y="2179638"/>
            <a:ext cx="4814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it-IT" sz="2400">
                <a:cs typeface="+mn-cs"/>
              </a:rPr>
              <a:t>Lubrifica le articolazioni (viscosità)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331913" y="3187700"/>
            <a:ext cx="4352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it-IT" sz="2400">
                <a:cs typeface="+mn-cs"/>
              </a:rPr>
              <a:t>Ammortizza i traumi (elasticità)</a:t>
            </a:r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89388"/>
            <a:ext cx="3521075" cy="2441575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34" name="AutoShape 14"/>
          <p:cNvSpPr>
            <a:spLocks noChangeArrowheads="1"/>
          </p:cNvSpPr>
          <p:nvPr/>
        </p:nvSpPr>
        <p:spPr bwMode="auto">
          <a:xfrm>
            <a:off x="612775" y="1339850"/>
            <a:ext cx="287338" cy="3603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FF3300"/>
              </a:solidFill>
              <a:cs typeface="+mn-cs"/>
            </a:endParaRPr>
          </a:p>
        </p:txBody>
      </p:sp>
      <p:sp>
        <p:nvSpPr>
          <p:cNvPr id="5135" name="AutoShape 15"/>
          <p:cNvSpPr>
            <a:spLocks noChangeArrowheads="1"/>
          </p:cNvSpPr>
          <p:nvPr/>
        </p:nvSpPr>
        <p:spPr bwMode="auto">
          <a:xfrm>
            <a:off x="611188" y="2276475"/>
            <a:ext cx="287337" cy="3603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FF3300"/>
              </a:solidFill>
              <a:cs typeface="+mn-cs"/>
            </a:endParaRPr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611188" y="3213100"/>
            <a:ext cx="287337" cy="3603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FF3300"/>
              </a:solidFill>
              <a:cs typeface="+mn-cs"/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611188" y="4364038"/>
            <a:ext cx="287337" cy="36036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FF3300"/>
              </a:solidFill>
              <a:cs typeface="+mn-cs"/>
            </a:endParaRPr>
          </a:p>
        </p:txBody>
      </p:sp>
      <p:pic>
        <p:nvPicPr>
          <p:cNvPr id="14" name="Picture 5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17232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693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56413" cy="648072"/>
          </a:xfrm>
        </p:spPr>
        <p:txBody>
          <a:bodyPr/>
          <a:lstStyle/>
          <a:p>
            <a:r>
              <a:rPr lang="it-IT" dirty="0" smtClean="0">
                <a:solidFill>
                  <a:srgbClr val="860908"/>
                </a:solidFill>
              </a:rPr>
              <a:t>Quando ???</a:t>
            </a:r>
            <a:endParaRPr lang="it-IT" dirty="0">
              <a:solidFill>
                <a:srgbClr val="860908"/>
              </a:solidFill>
            </a:endParaRPr>
          </a:p>
        </p:txBody>
      </p:sp>
      <p:sp>
        <p:nvSpPr>
          <p:cNvPr id="15362" name="Segnaposto contenuto 2"/>
          <p:cNvSpPr>
            <a:spLocks noGrp="1"/>
          </p:cNvSpPr>
          <p:nvPr>
            <p:ph idx="1"/>
          </p:nvPr>
        </p:nvSpPr>
        <p:spPr>
          <a:xfrm>
            <a:off x="539552" y="1170612"/>
            <a:ext cx="8037140" cy="5570756"/>
          </a:xfrm>
          <a:noFill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it-IT" sz="2000" dirty="0" err="1" smtClean="0"/>
              <a:t>HYMOVIS</a:t>
            </a:r>
            <a:r>
              <a:rPr lang="it-IT" sz="2000" baseline="30000" dirty="0" err="1" smtClean="0"/>
              <a:t>®</a:t>
            </a:r>
            <a:endParaRPr lang="it-IT" sz="2000" baseline="30000" dirty="0" smtClean="0"/>
          </a:p>
          <a:p>
            <a:pPr marL="666750" lvl="1" indent="-266700" eaLnBrk="1" hangingPunct="1">
              <a:spcBef>
                <a:spcPct val="0"/>
              </a:spcBef>
              <a:spcAft>
                <a:spcPts val="1200"/>
              </a:spcAft>
            </a:pPr>
            <a:r>
              <a:rPr lang="it-IT" sz="2000" b="0" dirty="0" smtClean="0">
                <a:ea typeface="ＭＳ Ｐゴシック" pitchFamily="34" charset="-128"/>
                <a:cs typeface="Arial" charset="0"/>
              </a:rPr>
              <a:t>Primo derivato lineare di HA per la terapia </a:t>
            </a:r>
            <a:r>
              <a:rPr lang="it-IT" sz="2000" b="0" dirty="0" err="1" smtClean="0">
                <a:ea typeface="ＭＳ Ｐゴシック" pitchFamily="34" charset="-128"/>
                <a:cs typeface="Arial" charset="0"/>
              </a:rPr>
              <a:t>intrarticolare</a:t>
            </a:r>
            <a:r>
              <a:rPr lang="it-IT" sz="2000" b="0" dirty="0" smtClean="0">
                <a:ea typeface="ＭＳ Ｐゴシック" pitchFamily="34" charset="-128"/>
                <a:cs typeface="Arial" charset="0"/>
              </a:rPr>
              <a:t> dell’osteoartrosi con  dimostrate proprietà biologiche e biomeccaniche.</a:t>
            </a:r>
          </a:p>
          <a:p>
            <a:pPr marL="666750" lvl="1" indent="-266700" eaLnBrk="1" hangingPunct="1">
              <a:spcBef>
                <a:spcPct val="0"/>
              </a:spcBef>
              <a:spcAft>
                <a:spcPts val="1200"/>
              </a:spcAft>
            </a:pPr>
            <a:r>
              <a:rPr lang="it-IT" sz="2000" b="0" dirty="0" smtClean="0">
                <a:ea typeface="ＭＳ Ｐゴシック" pitchFamily="34" charset="-128"/>
                <a:cs typeface="Arial" charset="0"/>
              </a:rPr>
              <a:t>Forte incremento delle proprietà reologiche con una minima ma sofisticata modifica chimica.</a:t>
            </a:r>
          </a:p>
          <a:p>
            <a:pPr marL="666750" lvl="1" indent="-266700" eaLnBrk="1" hangingPunct="1">
              <a:spcBef>
                <a:spcPct val="0"/>
              </a:spcBef>
              <a:spcAft>
                <a:spcPts val="0"/>
              </a:spcAft>
            </a:pPr>
            <a:r>
              <a:rPr lang="it-IT" sz="2000" b="0" dirty="0" smtClean="0">
                <a:ea typeface="ＭＳ Ｐゴシック" pitchFamily="34" charset="-128"/>
                <a:cs typeface="Arial" charset="0"/>
              </a:rPr>
              <a:t>Maggiore resistenza alla degradazione </a:t>
            </a:r>
            <a:r>
              <a:rPr lang="it-IT" sz="2000" b="0" i="1" dirty="0" smtClean="0">
                <a:ea typeface="ＭＳ Ｐゴシック" pitchFamily="34" charset="-128"/>
                <a:cs typeface="Arial" charset="0"/>
              </a:rPr>
              <a:t>in vivo </a:t>
            </a:r>
            <a:r>
              <a:rPr lang="it-IT" sz="2000" b="0" dirty="0" smtClean="0">
                <a:ea typeface="ＭＳ Ｐゴシック" pitchFamily="34" charset="-128"/>
                <a:cs typeface="Arial" charset="0"/>
              </a:rPr>
              <a:t>con aumento del residence time  in articolazione. </a:t>
            </a:r>
          </a:p>
          <a:p>
            <a:pPr marL="666750" lvl="1" indent="-266700" eaLnBrk="1" hangingPunct="1">
              <a:spcBef>
                <a:spcPct val="0"/>
              </a:spcBef>
              <a:spcAft>
                <a:spcPts val="0"/>
              </a:spcAft>
              <a:buNone/>
            </a:pPr>
            <a:endParaRPr lang="it-IT" sz="2000" b="0" dirty="0" smtClean="0">
              <a:ea typeface="ＭＳ Ｐゴシック" pitchFamily="34" charset="-128"/>
              <a:cs typeface="Arial" charset="0"/>
            </a:endParaRPr>
          </a:p>
          <a:p>
            <a:pPr marL="666750" lvl="1" indent="-266700" eaLnBrk="1" hangingPunct="1">
              <a:spcBef>
                <a:spcPct val="0"/>
              </a:spcBef>
              <a:spcAft>
                <a:spcPts val="1200"/>
              </a:spcAft>
            </a:pPr>
            <a:r>
              <a:rPr lang="it-IT" sz="2000" b="0" dirty="0" smtClean="0">
                <a:ea typeface="ＭＳ Ｐゴシック" pitchFamily="34" charset="-128"/>
                <a:cs typeface="Arial" charset="0"/>
              </a:rPr>
              <a:t>Proprietà </a:t>
            </a:r>
            <a:r>
              <a:rPr lang="it-IT" sz="2000" b="0" dirty="0" err="1" smtClean="0">
                <a:ea typeface="ＭＳ Ｐゴシック" pitchFamily="34" charset="-128"/>
                <a:cs typeface="Arial" charset="0"/>
              </a:rPr>
              <a:t>viscoelastiche</a:t>
            </a:r>
            <a:r>
              <a:rPr lang="it-IT" sz="2000" b="0" dirty="0" smtClean="0">
                <a:ea typeface="ＭＳ Ｐゴシック" pitchFamily="34" charset="-128"/>
                <a:cs typeface="Arial" charset="0"/>
              </a:rPr>
              <a:t> equivalenti ai cross-linkati chimici (pur essendo un derivato lineare).</a:t>
            </a:r>
          </a:p>
          <a:p>
            <a:pPr marL="666750" lvl="1" indent="-266700" eaLnBrk="1" hangingPunct="1">
              <a:spcBef>
                <a:spcPct val="0"/>
              </a:spcBef>
              <a:spcAft>
                <a:spcPts val="1200"/>
              </a:spcAft>
            </a:pPr>
            <a:r>
              <a:rPr lang="it-IT" sz="2000" b="0" dirty="0" smtClean="0">
                <a:ea typeface="ＭＳ Ｐゴシック" pitchFamily="34" charset="-128"/>
                <a:cs typeface="Arial" charset="0"/>
              </a:rPr>
              <a:t>Maggiori proprietà lubrificanti (minor coefficiente di attrito rispetto ai cross-linkati).</a:t>
            </a:r>
          </a:p>
          <a:p>
            <a:pPr marL="666750" lvl="1" indent="-266700" eaLnBrk="1" hangingPunct="1">
              <a:spcBef>
                <a:spcPct val="0"/>
              </a:spcBef>
              <a:spcAft>
                <a:spcPts val="1200"/>
              </a:spcAft>
            </a:pPr>
            <a:r>
              <a:rPr lang="it-IT" sz="2000" b="0" dirty="0" smtClean="0">
                <a:ea typeface="ＭＳ Ｐゴシック" pitchFamily="34" charset="-128"/>
                <a:cs typeface="Arial" charset="0"/>
              </a:rPr>
              <a:t>Capacità di recupero della </a:t>
            </a:r>
            <a:r>
              <a:rPr lang="it-IT" sz="2000" dirty="0" smtClean="0">
                <a:ea typeface="ＭＳ Ｐゴシック" pitchFamily="34" charset="-128"/>
                <a:cs typeface="Arial" charset="0"/>
              </a:rPr>
              <a:t>struttura</a:t>
            </a:r>
            <a:r>
              <a:rPr lang="it-IT" sz="2000" b="0" dirty="0" smtClean="0">
                <a:ea typeface="ＭＳ Ｐゴシック" pitchFamily="34" charset="-128"/>
                <a:cs typeface="Arial" charset="0"/>
              </a:rPr>
              <a:t> in seguito a ripetuti stress meccanici grazie al reticolo mobile stabilizzato da interazioni idrofobiche reversibili (MO.RE.</a:t>
            </a:r>
            <a:r>
              <a:rPr lang="it-IT" sz="2000" b="0" baseline="30000" dirty="0" smtClean="0">
                <a:ea typeface="ＭＳ Ｐゴシック" pitchFamily="34" charset="-128"/>
                <a:cs typeface="Arial" charset="0"/>
              </a:rPr>
              <a:t>®  </a:t>
            </a:r>
            <a:r>
              <a:rPr lang="it-IT" sz="2000" b="0" dirty="0" smtClean="0">
                <a:ea typeface="ＭＳ Ｐゴシック" pitchFamily="34" charset="-128"/>
                <a:cs typeface="Arial" charset="0"/>
              </a:rPr>
              <a:t>Technology).</a:t>
            </a:r>
          </a:p>
        </p:txBody>
      </p:sp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29" y="5589413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Conf-Hymov-PowerPoint.png"/>
          <p:cNvPicPr>
            <a:picLocks noChangeAspect="1"/>
          </p:cNvPicPr>
          <p:nvPr/>
        </p:nvPicPr>
        <p:blipFill rotWithShape="1">
          <a:blip r:embed="rId3" cstate="print"/>
          <a:srcRect r="4929"/>
          <a:stretch/>
        </p:blipFill>
        <p:spPr>
          <a:xfrm>
            <a:off x="6804248" y="188640"/>
            <a:ext cx="2160240" cy="15170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36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13"/>
          <p:cNvSpPr>
            <a:spLocks noGrp="1"/>
          </p:cNvSpPr>
          <p:nvPr>
            <p:ph idx="1"/>
          </p:nvPr>
        </p:nvSpPr>
        <p:spPr>
          <a:xfrm>
            <a:off x="179512" y="2204864"/>
            <a:ext cx="8229600" cy="4525963"/>
          </a:xfrm>
        </p:spPr>
        <p:txBody>
          <a:bodyPr>
            <a:noAutofit/>
          </a:bodyPr>
          <a:lstStyle/>
          <a:p>
            <a:r>
              <a:rPr lang="it-IT" dirty="0" smtClean="0"/>
              <a:t>HYMOVIS</a:t>
            </a:r>
            <a:r>
              <a:rPr lang="it-IT" baseline="30000" dirty="0" smtClean="0"/>
              <a:t>®</a:t>
            </a:r>
            <a:r>
              <a:rPr lang="it-IT" dirty="0" smtClean="0"/>
              <a:t>: </a:t>
            </a:r>
          </a:p>
          <a:p>
            <a:pPr lvl="1"/>
            <a:r>
              <a:rPr lang="it-IT" sz="2400" i="1" dirty="0" smtClean="0"/>
              <a:t>in vitro:</a:t>
            </a:r>
          </a:p>
          <a:p>
            <a:pPr lvl="2"/>
            <a:r>
              <a:rPr lang="it-IT" dirty="0" smtClean="0"/>
              <a:t>Evidenzia attività biologica (antinfiammatoria) contrastando l'espressione di COX-2 e di metalloproteasi-13 indotta da IL-1</a:t>
            </a:r>
            <a:r>
              <a:rPr lang="el-GR" dirty="0" smtClean="0">
                <a:cs typeface="Arial" charset="0"/>
              </a:rPr>
              <a:t>β</a:t>
            </a:r>
            <a:r>
              <a:rPr lang="it-IT" dirty="0" smtClean="0">
                <a:cs typeface="Arial" charset="0"/>
              </a:rPr>
              <a:t> </a:t>
            </a:r>
          </a:p>
          <a:p>
            <a:pPr lvl="2">
              <a:spcBef>
                <a:spcPts val="0"/>
              </a:spcBef>
              <a:buNone/>
            </a:pPr>
            <a:r>
              <a:rPr lang="it-IT" dirty="0" smtClean="0">
                <a:cs typeface="Arial" charset="0"/>
              </a:rPr>
              <a:t>	in colture primarie di </a:t>
            </a:r>
            <a:r>
              <a:rPr lang="it-IT" dirty="0" err="1" smtClean="0">
                <a:cs typeface="Arial" charset="0"/>
              </a:rPr>
              <a:t>condrociti</a:t>
            </a:r>
            <a:r>
              <a:rPr lang="it-IT" dirty="0" smtClean="0">
                <a:cs typeface="Arial" charset="0"/>
              </a:rPr>
              <a:t> umani.</a:t>
            </a:r>
          </a:p>
          <a:p>
            <a:pPr lvl="2"/>
            <a:endParaRPr lang="el-GR" dirty="0" smtClean="0">
              <a:cs typeface="Arial" charset="0"/>
            </a:endParaRPr>
          </a:p>
          <a:p>
            <a:pPr lvl="1"/>
            <a:r>
              <a:rPr lang="it-IT" sz="2400" i="1" dirty="0" smtClean="0"/>
              <a:t>in vivo:</a:t>
            </a:r>
          </a:p>
          <a:p>
            <a:pPr lvl="2"/>
            <a:r>
              <a:rPr lang="it-IT" dirty="0" smtClean="0"/>
              <a:t>Rallenta la progressione dell’osteoartrosi, valutata nel coniglio attraverso l'analisi istologica della cartilagine articolare </a:t>
            </a:r>
            <a:r>
              <a:rPr lang="it-IT" dirty="0" err="1" smtClean="0"/>
              <a:t>osteoartrosica</a:t>
            </a:r>
            <a:r>
              <a:rPr lang="it-IT" dirty="0" smtClean="0"/>
              <a:t>.</a:t>
            </a:r>
          </a:p>
          <a:p>
            <a:pPr lvl="2"/>
            <a:r>
              <a:rPr lang="it-IT" dirty="0" smtClean="0"/>
              <a:t>Riduce l’attività nocicettiva in fase infiammatoria nella cavia, iniettato in fase acuta in cavità articolari infiammate.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5" name="Titolo 9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04856" cy="868362"/>
          </a:xfrm>
        </p:spPr>
        <p:txBody>
          <a:bodyPr/>
          <a:lstStyle/>
          <a:p>
            <a:r>
              <a:rPr lang="it-IT" dirty="0">
                <a:solidFill>
                  <a:srgbClr val="860908"/>
                </a:solidFill>
              </a:rPr>
              <a:t>Quando e dove ?</a:t>
            </a:r>
          </a:p>
        </p:txBody>
      </p:sp>
      <p:pic>
        <p:nvPicPr>
          <p:cNvPr id="6" name="Immagine 5" descr="Conf-Hymov-PowerPoint.png"/>
          <p:cNvPicPr>
            <a:picLocks noChangeAspect="1"/>
          </p:cNvPicPr>
          <p:nvPr/>
        </p:nvPicPr>
        <p:blipFill rotWithShape="1">
          <a:blip r:embed="rId2" cstate="print"/>
          <a:srcRect r="4929"/>
          <a:stretch/>
        </p:blipFill>
        <p:spPr>
          <a:xfrm>
            <a:off x="5724128" y="1124744"/>
            <a:ext cx="2866409" cy="2012968"/>
          </a:xfrm>
          <a:prstGeom prst="rect">
            <a:avLst/>
          </a:prstGeom>
        </p:spPr>
      </p:pic>
      <p:pic>
        <p:nvPicPr>
          <p:cNvPr id="7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29" y="5589413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539552" y="1423317"/>
            <a:ext cx="8104634" cy="4525963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 smtClean="0"/>
              <a:t>HYMOVIS</a:t>
            </a:r>
            <a:r>
              <a:rPr lang="it-IT" baseline="30000" dirty="0" err="1" smtClean="0"/>
              <a:t>®</a:t>
            </a:r>
            <a:r>
              <a:rPr lang="it-IT" dirty="0" smtClean="0"/>
              <a:t>: Profilo clinico</a:t>
            </a:r>
          </a:p>
          <a:p>
            <a:pPr marL="712788" lvl="1" indent="-255588">
              <a:spcBef>
                <a:spcPts val="1500"/>
              </a:spcBef>
            </a:pPr>
            <a:r>
              <a:rPr lang="it-IT" dirty="0" smtClean="0"/>
              <a:t>La performance del gruppo “2 infiltrazioni" risultata paragonabile a quella del gruppo HYMOVIS</a:t>
            </a:r>
            <a:r>
              <a:rPr lang="it-IT" baseline="30000" dirty="0" smtClean="0"/>
              <a:t>®</a:t>
            </a:r>
            <a:r>
              <a:rPr lang="it-IT" dirty="0" smtClean="0"/>
              <a:t> “3 infiltrazioni“.</a:t>
            </a:r>
          </a:p>
          <a:p>
            <a:pPr marL="712788" lvl="1" indent="-255588"/>
            <a:endParaRPr lang="it-IT" dirty="0" smtClean="0"/>
          </a:p>
          <a:p>
            <a:pPr marL="712788" lvl="1" indent="-255588"/>
            <a:r>
              <a:rPr lang="it-IT" dirty="0" smtClean="0"/>
              <a:t>Il valore VAS nel gruppo HYMOVIS</a:t>
            </a:r>
            <a:r>
              <a:rPr lang="it-IT" baseline="30000" dirty="0" smtClean="0"/>
              <a:t>®</a:t>
            </a:r>
            <a:r>
              <a:rPr lang="it-IT" dirty="0" smtClean="0"/>
              <a:t> 2 </a:t>
            </a:r>
            <a:r>
              <a:rPr lang="it-IT" dirty="0" err="1" smtClean="0"/>
              <a:t>i.a.</a:t>
            </a:r>
            <a:r>
              <a:rPr lang="it-IT" dirty="0" smtClean="0"/>
              <a:t> presenta una variazione assoluta, rispetto al basale, di 63,7 mm (-58,9%).</a:t>
            </a:r>
          </a:p>
          <a:p>
            <a:pPr marL="712788" lvl="1" indent="-255588"/>
            <a:endParaRPr lang="it-IT" dirty="0" smtClean="0"/>
          </a:p>
          <a:p>
            <a:pPr marL="712788" lvl="1" indent="-255588"/>
            <a:r>
              <a:rPr lang="it-IT" dirty="0" smtClean="0"/>
              <a:t>La riduzione del dolore ed il miglioramento dei sintomi (rigidità e limitazione funzionale) avvengono entro 4 settimane </a:t>
            </a:r>
          </a:p>
          <a:p>
            <a:pPr marL="712788" lvl="1" indent="0">
              <a:spcBef>
                <a:spcPts val="0"/>
              </a:spcBef>
              <a:buNone/>
            </a:pPr>
            <a:r>
              <a:rPr lang="it-IT" dirty="0" smtClean="0"/>
              <a:t>con un miglioramento stabile sino a 6 mesi.</a:t>
            </a:r>
          </a:p>
          <a:p>
            <a:pPr marL="712788" lvl="1" indent="-255588"/>
            <a:endParaRPr lang="it-IT" dirty="0" smtClean="0"/>
          </a:p>
          <a:p>
            <a:pPr marL="712788" lvl="1" indent="-255588"/>
            <a:r>
              <a:rPr lang="it-IT" dirty="0" smtClean="0"/>
              <a:t>Il profilo di tollerabilità è ottimo: nessuna differenza significativa </a:t>
            </a:r>
          </a:p>
          <a:p>
            <a:pPr marL="712788" lvl="1" indent="0">
              <a:spcBef>
                <a:spcPts val="0"/>
              </a:spcBef>
              <a:buNone/>
            </a:pPr>
            <a:r>
              <a:rPr lang="it-IT" dirty="0" smtClean="0"/>
              <a:t>tra i gruppi in termini di frequenza, distribuzione, intensità e relazione </a:t>
            </a:r>
          </a:p>
          <a:p>
            <a:pPr marL="712788" lvl="1" indent="0">
              <a:spcBef>
                <a:spcPts val="0"/>
              </a:spcBef>
              <a:buNone/>
            </a:pPr>
            <a:r>
              <a:rPr lang="it-IT" dirty="0" smtClean="0"/>
              <a:t>degli effetti collaterali registrati.</a:t>
            </a:r>
          </a:p>
          <a:p>
            <a:pPr lvl="1"/>
            <a:endParaRPr lang="it-IT" dirty="0"/>
          </a:p>
        </p:txBody>
      </p:sp>
      <p:sp>
        <p:nvSpPr>
          <p:cNvPr id="5" name="Titolo 32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3613" cy="868362"/>
          </a:xfrm>
        </p:spPr>
        <p:txBody>
          <a:bodyPr/>
          <a:lstStyle/>
          <a:p>
            <a:r>
              <a:rPr lang="it-IT" dirty="0">
                <a:solidFill>
                  <a:srgbClr val="860908"/>
                </a:solidFill>
              </a:rPr>
              <a:t>Quando e dove ?</a:t>
            </a:r>
          </a:p>
        </p:txBody>
      </p:sp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29" y="5589413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Conf-Hymov-PowerPoint.png"/>
          <p:cNvPicPr>
            <a:picLocks noChangeAspect="1"/>
          </p:cNvPicPr>
          <p:nvPr/>
        </p:nvPicPr>
        <p:blipFill rotWithShape="1">
          <a:blip r:embed="rId3" cstate="print"/>
          <a:srcRect r="4929"/>
          <a:stretch/>
        </p:blipFill>
        <p:spPr>
          <a:xfrm>
            <a:off x="7020272" y="332656"/>
            <a:ext cx="1714281" cy="120387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2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3613" cy="868362"/>
          </a:xfrm>
        </p:spPr>
        <p:txBody>
          <a:bodyPr/>
          <a:lstStyle/>
          <a:p>
            <a:r>
              <a:rPr lang="it-IT" dirty="0" smtClean="0">
                <a:solidFill>
                  <a:srgbClr val="860908"/>
                </a:solidFill>
              </a:rPr>
              <a:t>HYMOVIS: IN TUTTI I PZ</a:t>
            </a:r>
            <a:endParaRPr lang="it-IT" dirty="0">
              <a:solidFill>
                <a:srgbClr val="860908"/>
              </a:solidFill>
            </a:endParaRPr>
          </a:p>
        </p:txBody>
      </p:sp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29" y="5589413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Conf-Hymov-PowerPoint.png"/>
          <p:cNvPicPr>
            <a:picLocks noChangeAspect="1"/>
          </p:cNvPicPr>
          <p:nvPr/>
        </p:nvPicPr>
        <p:blipFill rotWithShape="1">
          <a:blip r:embed="rId3" cstate="print"/>
          <a:srcRect r="4929"/>
          <a:stretch/>
        </p:blipFill>
        <p:spPr>
          <a:xfrm>
            <a:off x="827584" y="980728"/>
            <a:ext cx="4393114" cy="3085113"/>
          </a:xfrm>
          <a:prstGeom prst="rect">
            <a:avLst/>
          </a:prstGeom>
        </p:spPr>
      </p:pic>
      <p:pic>
        <p:nvPicPr>
          <p:cNvPr id="11" name="Picture 4" descr="Bagg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3175" r="4054"/>
          <a:stretch>
            <a:fillRect/>
          </a:stretch>
        </p:blipFill>
        <p:spPr bwMode="auto">
          <a:xfrm>
            <a:off x="179512" y="3645024"/>
            <a:ext cx="1844675" cy="31067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Sciatore1 cop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/>
          <a:stretch>
            <a:fillRect/>
          </a:stretch>
        </p:blipFill>
        <p:spPr bwMode="auto">
          <a:xfrm>
            <a:off x="2267744" y="4077072"/>
            <a:ext cx="3225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paccatavecchi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152" y="2060848"/>
            <a:ext cx="1971675" cy="4687887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11997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2132856"/>
            <a:ext cx="8136904" cy="655712"/>
          </a:xfrm>
        </p:spPr>
        <p:txBody>
          <a:bodyPr>
            <a:normAutofit fontScale="92500"/>
          </a:bodyPr>
          <a:lstStyle/>
          <a:p>
            <a:r>
              <a:rPr lang="it-IT" sz="2800" i="1" dirty="0" smtClean="0">
                <a:solidFill>
                  <a:srgbClr val="AF0C0C"/>
                </a:solidFill>
                <a:latin typeface="Comic Sans MS" charset="0"/>
              </a:rPr>
              <a:t>Sportivi con lesioni cartilaginee e </a:t>
            </a:r>
            <a:r>
              <a:rPr lang="it-IT" sz="2800" i="1" dirty="0" err="1" smtClean="0">
                <a:solidFill>
                  <a:srgbClr val="AF0C0C"/>
                </a:solidFill>
                <a:latin typeface="Comic Sans MS" charset="0"/>
              </a:rPr>
              <a:t>plurioperati</a:t>
            </a:r>
            <a:endParaRPr lang="it-IT" sz="2800" i="1" dirty="0">
              <a:solidFill>
                <a:srgbClr val="AF0C0C"/>
              </a:solidFill>
              <a:latin typeface="Comic Sans MS" charset="0"/>
            </a:endParaRPr>
          </a:p>
        </p:txBody>
      </p:sp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0" y="764704"/>
            <a:ext cx="9144000" cy="1143000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4000" i="1" dirty="0" smtClean="0">
                <a:solidFill>
                  <a:schemeClr val="tx1"/>
                </a:solidFill>
              </a:rPr>
              <a:t>Patologia</a:t>
            </a:r>
            <a:r>
              <a:rPr lang="ja-JP" altLang="it-IT" sz="4000" i="1" dirty="0" smtClean="0">
                <a:solidFill>
                  <a:schemeClr val="tx1"/>
                </a:solidFill>
                <a:latin typeface="Arial"/>
              </a:rPr>
              <a:t>“</a:t>
            </a:r>
            <a:r>
              <a:rPr lang="it-IT" sz="4000" i="1" dirty="0" smtClean="0">
                <a:solidFill>
                  <a:schemeClr val="tx1"/>
                </a:solidFill>
              </a:rPr>
              <a:t>Artrosica lieve-moderata</a:t>
            </a:r>
            <a:r>
              <a:rPr lang="ja-JP" altLang="it-IT" sz="4000" i="1" dirty="0" smtClean="0">
                <a:solidFill>
                  <a:schemeClr val="tx1"/>
                </a:solidFill>
                <a:latin typeface="Arial"/>
              </a:rPr>
              <a:t>”</a:t>
            </a:r>
            <a:endParaRPr lang="it-IT" sz="4000" i="1" dirty="0">
              <a:solidFill>
                <a:schemeClr val="tx1"/>
              </a:solidFill>
            </a:endParaRPr>
          </a:p>
        </p:txBody>
      </p:sp>
      <p:sp>
        <p:nvSpPr>
          <p:cNvPr id="6" name="Titolo 7"/>
          <p:cNvSpPr txBox="1">
            <a:spLocks/>
          </p:cNvSpPr>
          <p:nvPr/>
        </p:nvSpPr>
        <p:spPr>
          <a:xfrm>
            <a:off x="179512" y="44624"/>
            <a:ext cx="828092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dirty="0" smtClean="0">
                <a:solidFill>
                  <a:srgbClr val="860908"/>
                </a:solidFill>
              </a:rPr>
              <a:t>Alto peso molecolare: </a:t>
            </a:r>
            <a:r>
              <a:rPr lang="it-IT" dirty="0" err="1" smtClean="0">
                <a:solidFill>
                  <a:srgbClr val="860908"/>
                </a:solidFill>
              </a:rPr>
              <a:t>Hyalgan</a:t>
            </a:r>
            <a:endParaRPr lang="it-IT" dirty="0">
              <a:solidFill>
                <a:srgbClr val="860908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67544" y="2780928"/>
            <a:ext cx="8676456" cy="583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i="1" dirty="0" smtClean="0">
                <a:solidFill>
                  <a:srgbClr val="AF0C0C"/>
                </a:solidFill>
                <a:latin typeface="Comic Sans MS" charset="0"/>
              </a:rPr>
              <a:t>CONDROPATIA diffusa DI III</a:t>
            </a:r>
            <a:r>
              <a:rPr lang="it-IT" sz="2000" b="1" i="1" dirty="0">
                <a:solidFill>
                  <a:srgbClr val="AF0C0C"/>
                </a:solidFill>
                <a:latin typeface="Comic Sans MS" charset="0"/>
              </a:rPr>
              <a:t> </a:t>
            </a:r>
            <a:r>
              <a:rPr lang="it-IT" sz="2000" b="1" i="1" dirty="0" smtClean="0">
                <a:solidFill>
                  <a:srgbClr val="AF0C0C"/>
                </a:solidFill>
                <a:latin typeface="Comic Sans MS" charset="0"/>
              </a:rPr>
              <a:t>e </a:t>
            </a:r>
            <a:r>
              <a:rPr lang="it-IT" sz="2000" b="1" i="1" dirty="0" smtClean="0">
                <a:solidFill>
                  <a:srgbClr val="AF0C0C"/>
                </a:solidFill>
                <a:latin typeface="Comic Sans MS" charset="0"/>
              </a:rPr>
              <a:t>IV grado</a:t>
            </a:r>
            <a:endParaRPr lang="it-IT" sz="2000" b="1" i="1" dirty="0" smtClean="0">
              <a:solidFill>
                <a:srgbClr val="AF0C0C"/>
              </a:solidFill>
              <a:latin typeface="Comic Sans MS" charset="0"/>
            </a:endParaRPr>
          </a:p>
        </p:txBody>
      </p:sp>
      <p:pic>
        <p:nvPicPr>
          <p:cNvPr id="11" name="Picture 4" descr="Bagg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3175" r="4054"/>
          <a:stretch>
            <a:fillRect/>
          </a:stretch>
        </p:blipFill>
        <p:spPr bwMode="auto">
          <a:xfrm>
            <a:off x="4139952" y="3569236"/>
            <a:ext cx="1800200" cy="303183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Sciatore1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/>
          <a:stretch>
            <a:fillRect/>
          </a:stretch>
        </p:blipFill>
        <p:spPr bwMode="auto">
          <a:xfrm>
            <a:off x="395536" y="4221088"/>
            <a:ext cx="3225800" cy="2308225"/>
          </a:xfrm>
          <a:prstGeom prst="rect">
            <a:avLst/>
          </a:prstGeom>
          <a:noFill/>
          <a:ln w="9525">
            <a:solidFill>
              <a:srgbClr val="860908"/>
            </a:solidFill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FOTOJOB\sportimages\Atletica\CORSA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 t="15135" r="7971" b="9726"/>
          <a:stretch/>
        </p:blipFill>
        <p:spPr bwMode="auto">
          <a:xfrm>
            <a:off x="6576806" y="2996952"/>
            <a:ext cx="2279011" cy="3712879"/>
          </a:xfrm>
          <a:prstGeom prst="rect">
            <a:avLst/>
          </a:prstGeom>
          <a:noFill/>
          <a:ln>
            <a:solidFill>
              <a:srgbClr val="8609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0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514" name="Picture 2" descr="G:\FOTOFUN\maximage\ATT04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0515" name="Text Box 3"/>
          <p:cNvSpPr txBox="1">
            <a:spLocks noChangeArrowheads="1"/>
          </p:cNvSpPr>
          <p:nvPr/>
        </p:nvSpPr>
        <p:spPr bwMode="auto">
          <a:xfrm>
            <a:off x="25286" y="188640"/>
            <a:ext cx="4351822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 smtClean="0">
                <a:solidFill>
                  <a:srgbClr val="FF6600"/>
                </a:solidFill>
                <a:latin typeface="Arial"/>
                <a:cs typeface="Arial"/>
              </a:rPr>
              <a:t>VISCOSUPPLEMENTAZIONE</a:t>
            </a:r>
            <a:endParaRPr lang="it-IT" sz="2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51920" y="1988840"/>
            <a:ext cx="2242621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 smtClean="0">
                <a:solidFill>
                  <a:srgbClr val="FF6600"/>
                </a:solidFill>
                <a:latin typeface="Arial"/>
                <a:cs typeface="Arial"/>
              </a:rPr>
              <a:t>ORTOPEDICO</a:t>
            </a:r>
            <a:endParaRPr lang="it-IT" sz="2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220072" y="3645024"/>
            <a:ext cx="2715858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 smtClean="0">
                <a:solidFill>
                  <a:srgbClr val="FF6600"/>
                </a:solidFill>
                <a:latin typeface="Arial"/>
                <a:cs typeface="Arial"/>
              </a:rPr>
              <a:t>MEDICO-LEGALE</a:t>
            </a:r>
            <a:endParaRPr lang="it-IT" sz="2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8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66652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peri165chili1104 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2" r="21162" b="21168"/>
          <a:stretch/>
        </p:blipFill>
        <p:spPr bwMode="auto">
          <a:xfrm>
            <a:off x="6372200" y="2780928"/>
            <a:ext cx="2184014" cy="2622652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7" descr="BA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5888"/>
            <a:ext cx="4032251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68313" y="188913"/>
            <a:ext cx="338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>
                <a:solidFill>
                  <a:srgbClr val="990000"/>
                </a:solidFill>
                <a:latin typeface="Arial Black" charset="0"/>
                <a:cs typeface="+mn-cs"/>
              </a:rPr>
              <a:t>COME INIETTARE</a:t>
            </a:r>
            <a:endParaRPr lang="it-IT" sz="2800">
              <a:solidFill>
                <a:srgbClr val="990000"/>
              </a:solidFill>
              <a:latin typeface="Arial Black" charset="0"/>
              <a:cs typeface="+mn-cs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179512" y="1268413"/>
            <a:ext cx="5832475" cy="709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50000">
                <a:srgbClr val="FFFFCC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9966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it-IT" b="1" dirty="0">
                <a:cs typeface="+mn-cs"/>
              </a:rPr>
              <a:t>  Non disinfettare con soluzioni di ammonio</a:t>
            </a:r>
          </a:p>
          <a:p>
            <a:pPr>
              <a:defRPr/>
            </a:pPr>
            <a:r>
              <a:rPr lang="it-IT" b="1" dirty="0">
                <a:cs typeface="+mn-cs"/>
              </a:rPr>
              <a:t>   quaternario o </a:t>
            </a:r>
            <a:r>
              <a:rPr lang="it-IT" b="1" dirty="0" err="1">
                <a:cs typeface="+mn-cs"/>
              </a:rPr>
              <a:t>clorexidina</a:t>
            </a:r>
            <a:r>
              <a:rPr lang="it-IT" b="1" dirty="0">
                <a:cs typeface="+mn-cs"/>
              </a:rPr>
              <a:t> </a:t>
            </a:r>
            <a:r>
              <a:rPr lang="it-IT" sz="1600" b="1" dirty="0">
                <a:cs typeface="+mn-cs"/>
              </a:rPr>
              <a:t> (</a:t>
            </a:r>
            <a:r>
              <a:rPr lang="it-IT" sz="1600" b="1" dirty="0" err="1">
                <a:cs typeface="+mn-cs"/>
              </a:rPr>
              <a:t>precipitati.</a:t>
            </a:r>
            <a:r>
              <a:rPr lang="it-IT" sz="1600" b="1" i="1" dirty="0" err="1">
                <a:cs typeface="+mn-cs"/>
              </a:rPr>
              <a:t>pseudo-gout</a:t>
            </a:r>
            <a:r>
              <a:rPr lang="it-IT" sz="1600" b="1" dirty="0">
                <a:cs typeface="+mn-cs"/>
              </a:rPr>
              <a:t>)</a:t>
            </a: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539750" y="3167063"/>
            <a:ext cx="5386388" cy="406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50000">
                <a:srgbClr val="FFFFCC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9966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it-IT" b="1">
                <a:cs typeface="+mn-cs"/>
              </a:rPr>
              <a:t>  Usare aghi di calibro e </a:t>
            </a:r>
            <a:r>
              <a:rPr lang="it-IT" b="1">
                <a:solidFill>
                  <a:srgbClr val="990033"/>
                </a:solidFill>
                <a:cs typeface="+mn-cs"/>
              </a:rPr>
              <a:t>lunghezza</a:t>
            </a:r>
            <a:r>
              <a:rPr lang="it-IT" b="1">
                <a:cs typeface="+mn-cs"/>
              </a:rPr>
              <a:t> adeguati</a:t>
            </a:r>
          </a:p>
        </p:txBody>
      </p:sp>
      <p:pic>
        <p:nvPicPr>
          <p:cNvPr id="2" name="Immagine 1" descr="Senza tito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4664"/>
            <a:ext cx="2865767" cy="215924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44393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3" descr="mary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765175"/>
            <a:ext cx="377190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779838" y="1509931"/>
            <a:ext cx="5184775" cy="4007301"/>
          </a:xfrm>
          <a:prstGeom prst="foldedCorner">
            <a:avLst>
              <a:gd name="adj" fmla="val 12500"/>
            </a:avLst>
          </a:prstGeom>
          <a:solidFill>
            <a:srgbClr val="FFFFCC"/>
          </a:solidFill>
          <a:ln>
            <a:solidFill>
              <a:schemeClr val="tx1"/>
            </a:solidFill>
            <a:round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25000"/>
              </a:spcBef>
              <a:defRPr/>
            </a:pPr>
            <a:r>
              <a:rPr lang="it-IT" sz="2000" b="1" dirty="0" smtClean="0">
                <a:cs typeface="+mn-cs"/>
              </a:rPr>
              <a:t>Wind, WM.  - </a:t>
            </a:r>
            <a:r>
              <a:rPr lang="it-IT" sz="2000" b="1" i="1" dirty="0" smtClean="0">
                <a:cs typeface="+mn-cs"/>
              </a:rPr>
              <a:t>Reliability of common </a:t>
            </a:r>
            <a:r>
              <a:rPr lang="it-IT" sz="2000" b="1" i="1" dirty="0" err="1" smtClean="0">
                <a:cs typeface="+mn-cs"/>
              </a:rPr>
              <a:t>knee</a:t>
            </a:r>
            <a:r>
              <a:rPr lang="it-IT" sz="2000" b="1" i="1" dirty="0" smtClean="0">
                <a:cs typeface="+mn-cs"/>
              </a:rPr>
              <a:t> </a:t>
            </a:r>
            <a:r>
              <a:rPr lang="it-IT" sz="2000" b="1" i="1" dirty="0" err="1" smtClean="0">
                <a:cs typeface="+mn-cs"/>
              </a:rPr>
              <a:t>injection</a:t>
            </a:r>
            <a:r>
              <a:rPr lang="it-IT" sz="2000" b="1" i="1" dirty="0" smtClean="0">
                <a:cs typeface="+mn-cs"/>
              </a:rPr>
              <a:t> </a:t>
            </a:r>
            <a:r>
              <a:rPr lang="it-IT" sz="2000" b="1" i="1" dirty="0" err="1" smtClean="0">
                <a:cs typeface="+mn-cs"/>
              </a:rPr>
              <a:t>sites</a:t>
            </a:r>
            <a:r>
              <a:rPr lang="it-IT" sz="2000" b="1" i="1" dirty="0" smtClean="0">
                <a:cs typeface="+mn-cs"/>
              </a:rPr>
              <a:t> with </a:t>
            </a:r>
            <a:r>
              <a:rPr lang="it-IT" sz="2000" b="1" i="1" dirty="0" err="1" smtClean="0">
                <a:cs typeface="+mn-cs"/>
              </a:rPr>
              <a:t>low</a:t>
            </a:r>
            <a:r>
              <a:rPr lang="it-IT" sz="2000" b="1" i="1" dirty="0" smtClean="0">
                <a:cs typeface="+mn-cs"/>
              </a:rPr>
              <a:t> volume </a:t>
            </a:r>
            <a:r>
              <a:rPr lang="it-IT" sz="2000" b="1" i="1" dirty="0" err="1" smtClean="0">
                <a:cs typeface="+mn-cs"/>
              </a:rPr>
              <a:t>injections</a:t>
            </a:r>
            <a:r>
              <a:rPr lang="it-IT" sz="2000" b="1" i="1" dirty="0" smtClean="0">
                <a:cs typeface="+mn-cs"/>
              </a:rPr>
              <a:t> </a:t>
            </a:r>
          </a:p>
          <a:p>
            <a:pPr eaLnBrk="1" hangingPunct="1">
              <a:lnSpc>
                <a:spcPct val="85000"/>
              </a:lnSpc>
              <a:spcBef>
                <a:spcPct val="25000"/>
              </a:spcBef>
              <a:defRPr/>
            </a:pPr>
            <a:r>
              <a:rPr lang="it-IT" sz="2000" b="1" dirty="0" smtClean="0">
                <a:cs typeface="+mn-cs"/>
              </a:rPr>
              <a:t> </a:t>
            </a:r>
            <a:r>
              <a:rPr lang="it-IT" sz="1800" b="1" dirty="0" err="1" smtClean="0">
                <a:cs typeface="+mn-cs"/>
              </a:rPr>
              <a:t>J</a:t>
            </a:r>
            <a:r>
              <a:rPr lang="it-IT" sz="1800" b="1" dirty="0" smtClean="0">
                <a:cs typeface="+mn-cs"/>
              </a:rPr>
              <a:t> Arthroplasty,2004 Oct;19 (7-858-61)</a:t>
            </a:r>
          </a:p>
          <a:p>
            <a:pPr eaLnBrk="1" hangingPunct="1">
              <a:lnSpc>
                <a:spcPct val="85000"/>
              </a:lnSpc>
              <a:spcBef>
                <a:spcPct val="25000"/>
              </a:spcBef>
              <a:defRPr/>
            </a:pPr>
            <a:endParaRPr lang="it-IT" sz="2000" b="1" dirty="0" smtClean="0">
              <a:cs typeface="+mn-cs"/>
            </a:endParaRPr>
          </a:p>
          <a:p>
            <a:pPr algn="l" eaLnBrk="1" hangingPunct="1">
              <a:lnSpc>
                <a:spcPct val="85000"/>
              </a:lnSpc>
              <a:spcBef>
                <a:spcPct val="25000"/>
              </a:spcBef>
              <a:defRPr/>
            </a:pPr>
            <a:r>
              <a:rPr lang="it-IT" sz="1800" dirty="0" smtClean="0">
                <a:cs typeface="+mn-cs"/>
              </a:rPr>
              <a:t>Iniettati 3cc di blue di metilene diluito, poi artroscopia. Utilizzata la via supero-mediale, supero-laterale e la linea laterale articolare:</a:t>
            </a:r>
          </a:p>
          <a:p>
            <a:pPr eaLnBrk="1" hangingPunct="1">
              <a:lnSpc>
                <a:spcPct val="85000"/>
              </a:lnSpc>
              <a:spcBef>
                <a:spcPct val="25000"/>
              </a:spcBef>
              <a:defRPr/>
            </a:pPr>
            <a:endParaRPr lang="it-IT" sz="1800" dirty="0" smtClean="0">
              <a:cs typeface="+mn-cs"/>
            </a:endParaRPr>
          </a:p>
          <a:p>
            <a:pPr algn="l" eaLnBrk="1" hangingPunct="1">
              <a:lnSpc>
                <a:spcPct val="85000"/>
              </a:lnSpc>
              <a:spcBef>
                <a:spcPct val="25000"/>
              </a:spcBef>
              <a:defRPr/>
            </a:pPr>
            <a:r>
              <a:rPr lang="it-IT" sz="1800" b="1" u="sng" dirty="0" smtClean="0">
                <a:solidFill>
                  <a:srgbClr val="CC0000"/>
                </a:solidFill>
                <a:cs typeface="+mn-cs"/>
              </a:rPr>
              <a:t>Sconsigliata</a:t>
            </a:r>
            <a:r>
              <a:rPr lang="it-IT" sz="1800" b="1" dirty="0" smtClean="0">
                <a:cs typeface="+mn-cs"/>
              </a:rPr>
              <a:t> </a:t>
            </a:r>
            <a:r>
              <a:rPr lang="it-IT" sz="1800" dirty="0" smtClean="0">
                <a:cs typeface="+mn-cs"/>
              </a:rPr>
              <a:t>quest</a:t>
            </a:r>
            <a:r>
              <a:rPr lang="it-IT" sz="1800" dirty="0" smtClean="0">
                <a:latin typeface="Arial"/>
              </a:rPr>
              <a:t>’</a:t>
            </a:r>
            <a:r>
              <a:rPr lang="it-IT" sz="1800" dirty="0" smtClean="0">
                <a:cs typeface="+mn-cs"/>
              </a:rPr>
              <a:t>ultima per l</a:t>
            </a:r>
            <a:r>
              <a:rPr lang="it-IT" sz="1800" dirty="0" smtClean="0">
                <a:latin typeface="Arial"/>
              </a:rPr>
              <a:t>’</a:t>
            </a:r>
            <a:r>
              <a:rPr lang="it-IT" sz="1800" dirty="0" smtClean="0">
                <a:cs typeface="+mn-cs"/>
              </a:rPr>
              <a:t>alta incidenza di infiltrazione nei tessuti molli</a:t>
            </a:r>
          </a:p>
          <a:p>
            <a:pPr algn="l" eaLnBrk="1" hangingPunct="1">
              <a:lnSpc>
                <a:spcPct val="85000"/>
              </a:lnSpc>
              <a:spcBef>
                <a:spcPct val="25000"/>
              </a:spcBef>
              <a:defRPr/>
            </a:pPr>
            <a:endParaRPr lang="it-IT" sz="1800" dirty="0" smtClean="0">
              <a:cs typeface="+mn-cs"/>
            </a:endParaRPr>
          </a:p>
          <a:p>
            <a:pPr algn="l" eaLnBrk="1" hangingPunct="1">
              <a:lnSpc>
                <a:spcPct val="85000"/>
              </a:lnSpc>
              <a:spcBef>
                <a:spcPct val="25000"/>
              </a:spcBef>
              <a:defRPr/>
            </a:pPr>
            <a:r>
              <a:rPr lang="it-IT" sz="1800" b="1" u="sng" dirty="0" smtClean="0">
                <a:solidFill>
                  <a:srgbClr val="008000"/>
                </a:solidFill>
                <a:cs typeface="+mn-cs"/>
              </a:rPr>
              <a:t>Affidabile</a:t>
            </a:r>
            <a:r>
              <a:rPr lang="it-IT" sz="1800" b="1" dirty="0" smtClean="0">
                <a:solidFill>
                  <a:srgbClr val="008000"/>
                </a:solidFill>
                <a:cs typeface="+mn-cs"/>
              </a:rPr>
              <a:t>:  </a:t>
            </a:r>
            <a:r>
              <a:rPr lang="it-IT" sz="1800" dirty="0" smtClean="0">
                <a:cs typeface="+mn-cs"/>
              </a:rPr>
              <a:t>via supero-mediale e supero-laterale</a:t>
            </a: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 rot="13478648">
            <a:off x="1476375" y="4508500"/>
            <a:ext cx="360363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 rot="18817809">
            <a:off x="1943100" y="4545013"/>
            <a:ext cx="288925" cy="215900"/>
          </a:xfrm>
          <a:prstGeom prst="leftArrow">
            <a:avLst>
              <a:gd name="adj1" fmla="val 50000"/>
              <a:gd name="adj2" fmla="val 33456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 rot="8943050">
            <a:off x="1692275" y="4941888"/>
            <a:ext cx="287338" cy="215900"/>
          </a:xfrm>
          <a:prstGeom prst="leftArrow">
            <a:avLst>
              <a:gd name="adj1" fmla="val 50000"/>
              <a:gd name="adj2" fmla="val 3327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0" name="Titolo 32"/>
          <p:cNvSpPr txBox="1">
            <a:spLocks/>
          </p:cNvSpPr>
          <p:nvPr/>
        </p:nvSpPr>
        <p:spPr>
          <a:xfrm>
            <a:off x="899592" y="44624"/>
            <a:ext cx="7313613" cy="868362"/>
          </a:xfrm>
          <a:prstGeom prst="rect">
            <a:avLst/>
          </a:prstGeo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solidFill>
                  <a:srgbClr val="860908"/>
                </a:solidFill>
              </a:rPr>
              <a:t>Dove iniettare</a:t>
            </a:r>
            <a:endParaRPr lang="it-IT" dirty="0">
              <a:solidFill>
                <a:srgbClr val="860908"/>
              </a:solidFill>
            </a:endParaRPr>
          </a:p>
        </p:txBody>
      </p:sp>
      <p:pic>
        <p:nvPicPr>
          <p:cNvPr id="8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29" y="5589413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88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h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t="12286" r="19099" b="3138"/>
          <a:stretch/>
        </p:blipFill>
        <p:spPr>
          <a:xfrm>
            <a:off x="5742058" y="1628800"/>
            <a:ext cx="3004852" cy="5152151"/>
          </a:xfrm>
          <a:prstGeom prst="rect">
            <a:avLst/>
          </a:prstGeom>
          <a:ln>
            <a:solidFill>
              <a:srgbClr val="860908"/>
            </a:solidFill>
          </a:ln>
        </p:spPr>
      </p:pic>
      <p:pic>
        <p:nvPicPr>
          <p:cNvPr id="34817" name="Picture 4" descr="Frantoio1104 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1"/>
            <a:ext cx="3961709" cy="2592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722933" y="5084763"/>
            <a:ext cx="4929187" cy="1373187"/>
          </a:xfrm>
          <a:prstGeom prst="rect">
            <a:avLst/>
          </a:prstGeom>
          <a:solidFill>
            <a:srgbClr val="CCFFCC">
              <a:alpha val="6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dirty="0">
                <a:cs typeface="+mn-cs"/>
              </a:rPr>
              <a:t>Dopo gli </a:t>
            </a:r>
            <a:r>
              <a:rPr lang="ja-JP" altLang="it-IT" sz="2800" b="1" dirty="0">
                <a:latin typeface="Arial"/>
                <a:cs typeface="+mn-cs"/>
              </a:rPr>
              <a:t>“</a:t>
            </a:r>
            <a:r>
              <a:rPr lang="it-IT" sz="2800" b="1" i="1" dirty="0">
                <a:cs typeface="+mn-cs"/>
              </a:rPr>
              <a:t>ANTA</a:t>
            </a:r>
            <a:r>
              <a:rPr lang="ja-JP" altLang="it-IT" sz="2800" b="1" dirty="0">
                <a:latin typeface="Arial"/>
                <a:cs typeface="+mn-cs"/>
              </a:rPr>
              <a:t>”</a:t>
            </a:r>
            <a:endParaRPr lang="it-IT" sz="2800" b="1" dirty="0">
              <a:cs typeface="+mn-cs"/>
            </a:endParaRPr>
          </a:p>
          <a:p>
            <a:pPr algn="ctr">
              <a:defRPr/>
            </a:pPr>
            <a:r>
              <a:rPr lang="ja-JP" altLang="it-IT" sz="2800" b="1" dirty="0">
                <a:latin typeface="Arial"/>
                <a:cs typeface="+mn-cs"/>
              </a:rPr>
              <a:t>“</a:t>
            </a:r>
            <a:r>
              <a:rPr lang="it-IT" sz="2800" b="1" dirty="0">
                <a:cs typeface="+mn-cs"/>
              </a:rPr>
              <a:t>Lubrifichiamoci</a:t>
            </a:r>
            <a:r>
              <a:rPr lang="ja-JP" altLang="it-IT" sz="2800" b="1" dirty="0">
                <a:latin typeface="Arial"/>
                <a:cs typeface="+mn-cs"/>
              </a:rPr>
              <a:t>”</a:t>
            </a:r>
            <a:r>
              <a:rPr lang="it-IT" sz="2800" b="1" dirty="0">
                <a:cs typeface="+mn-cs"/>
              </a:rPr>
              <a:t> e diamoci</a:t>
            </a:r>
          </a:p>
          <a:p>
            <a:pPr algn="ctr">
              <a:defRPr/>
            </a:pPr>
            <a:r>
              <a:rPr lang="it-IT" sz="2800" b="1" dirty="0">
                <a:cs typeface="+mn-cs"/>
              </a:rPr>
              <a:t>alla bicicletta 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067944" y="116632"/>
            <a:ext cx="3888431" cy="1200328"/>
          </a:xfrm>
          <a:prstGeom prst="rect">
            <a:avLst/>
          </a:prstGeom>
          <a:solidFill>
            <a:srgbClr val="FFCC99">
              <a:alpha val="6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b="1" dirty="0">
                <a:cs typeface="+mn-cs"/>
              </a:rPr>
              <a:t>Entro gli </a:t>
            </a:r>
            <a:r>
              <a:rPr lang="ja-JP" altLang="it-IT" sz="2400" b="1" dirty="0">
                <a:latin typeface="Arial"/>
                <a:cs typeface="+mn-cs"/>
              </a:rPr>
              <a:t>“</a:t>
            </a:r>
            <a:r>
              <a:rPr lang="it-IT" sz="2400" b="1" i="1" dirty="0">
                <a:cs typeface="+mn-cs"/>
              </a:rPr>
              <a:t>ANTA</a:t>
            </a:r>
            <a:r>
              <a:rPr lang="ja-JP" altLang="it-IT" sz="2400" b="1" dirty="0">
                <a:latin typeface="Arial"/>
                <a:cs typeface="+mn-cs"/>
              </a:rPr>
              <a:t>”</a:t>
            </a:r>
            <a:endParaRPr lang="it-IT" sz="2400" b="1" dirty="0">
              <a:cs typeface="+mn-cs"/>
            </a:endParaRPr>
          </a:p>
          <a:p>
            <a:pPr algn="ctr">
              <a:defRPr/>
            </a:pPr>
            <a:r>
              <a:rPr lang="ja-JP" altLang="it-IT" sz="2400" b="1" dirty="0">
                <a:latin typeface="Arial"/>
                <a:cs typeface="+mn-cs"/>
              </a:rPr>
              <a:t>“</a:t>
            </a:r>
            <a:r>
              <a:rPr lang="it-IT" sz="2400" b="1" dirty="0">
                <a:cs typeface="+mn-cs"/>
              </a:rPr>
              <a:t>Olio </a:t>
            </a:r>
            <a:r>
              <a:rPr lang="it-IT" sz="2400" b="1" dirty="0" err="1">
                <a:cs typeface="+mn-cs"/>
              </a:rPr>
              <a:t>d.o.c.</a:t>
            </a:r>
            <a:r>
              <a:rPr lang="ja-JP" altLang="it-IT" sz="2400" b="1" dirty="0">
                <a:latin typeface="Arial"/>
                <a:cs typeface="+mn-cs"/>
              </a:rPr>
              <a:t>”</a:t>
            </a:r>
            <a:r>
              <a:rPr lang="it-IT" sz="2400" b="1" dirty="0">
                <a:cs typeface="+mn-cs"/>
              </a:rPr>
              <a:t> e buone </a:t>
            </a:r>
          </a:p>
          <a:p>
            <a:pPr algn="ctr">
              <a:defRPr/>
            </a:pPr>
            <a:r>
              <a:rPr lang="it-IT" sz="2400" b="1" dirty="0">
                <a:cs typeface="+mn-cs"/>
              </a:rPr>
              <a:t>cartilagini………</a:t>
            </a:r>
          </a:p>
        </p:txBody>
      </p:sp>
      <p:pic>
        <p:nvPicPr>
          <p:cNvPr id="6" name="Picture 5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:\ARGON\FIDIA\HYMOVIS acido ialuronico\SLIDE KIT\grafici ok\grafici 08.05.12\Tab HYMOV 1\Tab HYMOV 1\Tab HYMOV 1-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72"/>
          <a:stretch/>
        </p:blipFill>
        <p:spPr bwMode="auto">
          <a:xfrm>
            <a:off x="1901709" y="3510711"/>
            <a:ext cx="2382259" cy="16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755576" y="44624"/>
            <a:ext cx="204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2060"/>
                </a:solidFill>
                <a:latin typeface="+mj-lt"/>
              </a:rPr>
              <a:t>IERI</a:t>
            </a:r>
            <a:endParaRPr lang="it-IT" sz="4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200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YMOVIS LOGO.pn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3131840" y="144016"/>
            <a:ext cx="2619545" cy="908720"/>
          </a:xfrm>
          <a:prstGeom prst="rect">
            <a:avLst/>
          </a:prstGeom>
          <a:solidFill>
            <a:srgbClr val="0000FF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Immagine 5" descr="Conf-Hymov-PowerPoint.png"/>
          <p:cNvPicPr>
            <a:picLocks noChangeAspect="1"/>
          </p:cNvPicPr>
          <p:nvPr/>
        </p:nvPicPr>
        <p:blipFill rotWithShape="1">
          <a:blip r:embed="rId3" cstate="print"/>
          <a:srcRect r="4929"/>
          <a:stretch/>
        </p:blipFill>
        <p:spPr>
          <a:xfrm>
            <a:off x="4788024" y="764704"/>
            <a:ext cx="4393114" cy="308511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203848" y="1424970"/>
            <a:ext cx="204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002060"/>
                </a:solidFill>
                <a:latin typeface="+mj-lt"/>
              </a:rPr>
              <a:t>OGGI</a:t>
            </a:r>
            <a:endParaRPr lang="it-IT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457200" y="2564879"/>
            <a:ext cx="8229600" cy="237628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it-IT" b="1" dirty="0" smtClean="0"/>
              <a:t>Innovative proprietà reologiche</a:t>
            </a:r>
            <a:r>
              <a:rPr lang="it-IT" b="1" baseline="30000" dirty="0" smtClean="0"/>
              <a:t> (1)</a:t>
            </a:r>
          </a:p>
          <a:p>
            <a:pPr>
              <a:buFont typeface="Wingdings" pitchFamily="2" charset="2"/>
              <a:buChar char="§"/>
            </a:pPr>
            <a:r>
              <a:rPr lang="it-IT" dirty="0" smtClean="0"/>
              <a:t>Recupero di struttura </a:t>
            </a:r>
          </a:p>
          <a:p>
            <a:pPr>
              <a:spcBef>
                <a:spcPts val="0"/>
              </a:spcBef>
            </a:pPr>
            <a:r>
              <a:rPr lang="it-IT" dirty="0" smtClean="0"/>
              <a:t>	dopo sollecitazioni ripetute (MO.RE.</a:t>
            </a:r>
            <a:r>
              <a:rPr lang="it-IT" baseline="30000" dirty="0" smtClean="0"/>
              <a:t>®</a:t>
            </a:r>
            <a:r>
              <a:rPr lang="it-IT" dirty="0" smtClean="0"/>
              <a:t> Technology)</a:t>
            </a:r>
            <a:r>
              <a:rPr lang="it-IT" baseline="30000" dirty="0" smtClean="0"/>
              <a:t> (1,2)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it-IT" dirty="0" smtClean="0"/>
              <a:t>Prolungato residence time </a:t>
            </a:r>
            <a:r>
              <a:rPr lang="it-IT" dirty="0" err="1" smtClean="0"/>
              <a:t>intrarticolare</a:t>
            </a:r>
            <a:r>
              <a:rPr lang="it-IT" dirty="0" smtClean="0"/>
              <a:t> (oltre 4 settimane)</a:t>
            </a:r>
            <a:r>
              <a:rPr lang="it-IT" baseline="30000" dirty="0" smtClean="0"/>
              <a:t> (3)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 smtClean="0"/>
              <a:t>Dimostrata attività biologica </a:t>
            </a:r>
            <a:r>
              <a:rPr lang="it-IT" i="1" dirty="0" smtClean="0"/>
              <a:t>in vitro </a:t>
            </a:r>
            <a:r>
              <a:rPr lang="it-IT" dirty="0" smtClean="0"/>
              <a:t>e </a:t>
            </a:r>
            <a:r>
              <a:rPr lang="it-IT" i="1" dirty="0" smtClean="0"/>
              <a:t>in vivo</a:t>
            </a:r>
            <a:r>
              <a:rPr lang="it-IT" i="1" baseline="30000" dirty="0" smtClean="0"/>
              <a:t> </a:t>
            </a:r>
            <a:r>
              <a:rPr lang="it-IT" baseline="30000" dirty="0" smtClean="0"/>
              <a:t>(4,5)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 smtClean="0"/>
              <a:t>Elevata efficacia sui sintomi dell’artrosi (oltre 6 mesi)</a:t>
            </a:r>
            <a:r>
              <a:rPr lang="it-IT" baseline="30000" dirty="0" smtClean="0"/>
              <a:t> (6)</a:t>
            </a:r>
            <a:endParaRPr lang="it-IT" baseline="30000" dirty="0"/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1936279" y="5741972"/>
            <a:ext cx="52565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algn="ctr"/>
            <a:r>
              <a:rPr lang="it-IT" sz="800" i="1" dirty="0" smtClean="0">
                <a:solidFill>
                  <a:srgbClr val="002060"/>
                </a:solidFill>
              </a:rPr>
              <a:t>1. </a:t>
            </a:r>
            <a:r>
              <a:rPr lang="it-IT" sz="800" i="1" dirty="0" err="1" smtClean="0">
                <a:solidFill>
                  <a:srgbClr val="002060"/>
                </a:solidFill>
              </a:rPr>
              <a:t>Finelli</a:t>
            </a:r>
            <a:r>
              <a:rPr lang="it-IT" sz="800" i="1" dirty="0" smtClean="0">
                <a:solidFill>
                  <a:srgbClr val="002060"/>
                </a:solidFill>
              </a:rPr>
              <a:t> I </a:t>
            </a:r>
            <a:r>
              <a:rPr lang="it-IT" sz="800" i="1" dirty="0" err="1" smtClean="0">
                <a:solidFill>
                  <a:srgbClr val="002060"/>
                </a:solidFill>
              </a:rPr>
              <a:t>et</a:t>
            </a:r>
            <a:r>
              <a:rPr lang="it-IT" sz="800" i="1" dirty="0" smtClean="0">
                <a:solidFill>
                  <a:srgbClr val="002060"/>
                </a:solidFill>
              </a:rPr>
              <a:t> al. </a:t>
            </a:r>
            <a:r>
              <a:rPr lang="it-IT" sz="800" i="1" dirty="0" err="1" smtClean="0">
                <a:solidFill>
                  <a:srgbClr val="002060"/>
                </a:solidFill>
              </a:rPr>
              <a:t>Biorheology</a:t>
            </a:r>
            <a:r>
              <a:rPr lang="it-IT" sz="800" i="1" dirty="0" smtClean="0">
                <a:solidFill>
                  <a:srgbClr val="002060"/>
                </a:solidFill>
              </a:rPr>
              <a:t> 2011 Jan 1;48(5): 263-75.  </a:t>
            </a:r>
            <a:br>
              <a:rPr lang="it-IT" sz="800" i="1" dirty="0" smtClean="0">
                <a:solidFill>
                  <a:srgbClr val="002060"/>
                </a:solidFill>
              </a:rPr>
            </a:br>
            <a:r>
              <a:rPr lang="it-IT" sz="800" i="1" dirty="0" smtClean="0">
                <a:solidFill>
                  <a:srgbClr val="002060"/>
                </a:solidFill>
              </a:rPr>
              <a:t>2. </a:t>
            </a:r>
            <a:r>
              <a:rPr lang="it-IT" sz="800" i="1" dirty="0" err="1" smtClean="0">
                <a:solidFill>
                  <a:srgbClr val="002060"/>
                </a:solidFill>
              </a:rPr>
              <a:t>Finelli</a:t>
            </a:r>
            <a:r>
              <a:rPr lang="it-IT" sz="800" i="1" dirty="0" smtClean="0">
                <a:solidFill>
                  <a:srgbClr val="002060"/>
                </a:solidFill>
              </a:rPr>
              <a:t> I </a:t>
            </a:r>
            <a:r>
              <a:rPr lang="it-IT" sz="800" i="1" dirty="0" err="1" smtClean="0">
                <a:solidFill>
                  <a:srgbClr val="002060"/>
                </a:solidFill>
              </a:rPr>
              <a:t>et</a:t>
            </a:r>
            <a:r>
              <a:rPr lang="it-IT" sz="800" i="1" dirty="0" smtClean="0">
                <a:solidFill>
                  <a:srgbClr val="002060"/>
                </a:solidFill>
              </a:rPr>
              <a:t> al. </a:t>
            </a:r>
            <a:r>
              <a:rPr lang="it-IT" sz="800" i="1" dirty="0" err="1" smtClean="0">
                <a:solidFill>
                  <a:srgbClr val="002060"/>
                </a:solidFill>
              </a:rPr>
              <a:t>Macromol</a:t>
            </a:r>
            <a:r>
              <a:rPr lang="it-IT" sz="800" i="1" dirty="0" smtClean="0">
                <a:solidFill>
                  <a:srgbClr val="002060"/>
                </a:solidFill>
              </a:rPr>
              <a:t> </a:t>
            </a:r>
            <a:r>
              <a:rPr lang="it-IT" sz="800" i="1" dirty="0" err="1" smtClean="0">
                <a:solidFill>
                  <a:srgbClr val="002060"/>
                </a:solidFill>
              </a:rPr>
              <a:t>Biosci</a:t>
            </a:r>
            <a:r>
              <a:rPr lang="it-IT" sz="800" i="1" dirty="0" smtClean="0">
                <a:solidFill>
                  <a:srgbClr val="002060"/>
                </a:solidFill>
              </a:rPr>
              <a:t> 2009; 9: 646-653.  </a:t>
            </a:r>
            <a:br>
              <a:rPr lang="it-IT" sz="800" i="1" dirty="0" smtClean="0">
                <a:solidFill>
                  <a:srgbClr val="002060"/>
                </a:solidFill>
              </a:rPr>
            </a:br>
            <a:r>
              <a:rPr lang="it-IT" sz="800" i="1" dirty="0" smtClean="0">
                <a:solidFill>
                  <a:srgbClr val="002060"/>
                </a:solidFill>
              </a:rPr>
              <a:t>3. </a:t>
            </a:r>
            <a:r>
              <a:rPr lang="it-IT" sz="800" i="1" dirty="0" err="1" smtClean="0">
                <a:solidFill>
                  <a:srgbClr val="002060"/>
                </a:solidFill>
              </a:rPr>
              <a:t>Fidia</a:t>
            </a:r>
            <a:r>
              <a:rPr lang="it-IT" sz="800" i="1" dirty="0" smtClean="0">
                <a:solidFill>
                  <a:srgbClr val="002060"/>
                </a:solidFill>
              </a:rPr>
              <a:t>. Data on file.  </a:t>
            </a:r>
            <a:br>
              <a:rPr lang="it-IT" sz="800" i="1" dirty="0" smtClean="0">
                <a:solidFill>
                  <a:srgbClr val="002060"/>
                </a:solidFill>
              </a:rPr>
            </a:br>
            <a:r>
              <a:rPr lang="it-IT" sz="800" i="1" dirty="0" smtClean="0">
                <a:solidFill>
                  <a:srgbClr val="002060"/>
                </a:solidFill>
              </a:rPr>
              <a:t>4. Smith </a:t>
            </a:r>
            <a:r>
              <a:rPr lang="it-IT" sz="800" i="1" dirty="0" err="1" smtClean="0">
                <a:solidFill>
                  <a:srgbClr val="002060"/>
                </a:solidFill>
              </a:rPr>
              <a:t>MM</a:t>
            </a:r>
            <a:r>
              <a:rPr lang="it-IT" sz="800" i="1" dirty="0" smtClean="0">
                <a:solidFill>
                  <a:srgbClr val="002060"/>
                </a:solidFill>
              </a:rPr>
              <a:t> </a:t>
            </a:r>
            <a:r>
              <a:rPr lang="it-IT" sz="800" i="1" dirty="0" err="1" smtClean="0">
                <a:solidFill>
                  <a:srgbClr val="002060"/>
                </a:solidFill>
              </a:rPr>
              <a:t>et</a:t>
            </a:r>
            <a:r>
              <a:rPr lang="it-IT" sz="800" i="1" dirty="0" smtClean="0">
                <a:solidFill>
                  <a:srgbClr val="002060"/>
                </a:solidFill>
              </a:rPr>
              <a:t> al. </a:t>
            </a:r>
            <a:r>
              <a:rPr lang="it-IT" sz="800" i="1" dirty="0" err="1" smtClean="0">
                <a:solidFill>
                  <a:srgbClr val="002060"/>
                </a:solidFill>
              </a:rPr>
              <a:t>O.A.R.S.I.</a:t>
            </a:r>
            <a:r>
              <a:rPr lang="it-IT" sz="800" i="1" dirty="0" smtClean="0">
                <a:solidFill>
                  <a:srgbClr val="002060"/>
                </a:solidFill>
              </a:rPr>
              <a:t> </a:t>
            </a:r>
            <a:r>
              <a:rPr lang="it-IT" sz="800" i="1" dirty="0" err="1" smtClean="0">
                <a:solidFill>
                  <a:srgbClr val="002060"/>
                </a:solidFill>
              </a:rPr>
              <a:t>Congress</a:t>
            </a:r>
            <a:r>
              <a:rPr lang="it-IT" sz="800" i="1" dirty="0" smtClean="0">
                <a:solidFill>
                  <a:srgbClr val="002060"/>
                </a:solidFill>
              </a:rPr>
              <a:t> 2011 (15-18 </a:t>
            </a:r>
            <a:r>
              <a:rPr lang="it-IT" sz="800" i="1" dirty="0" err="1" smtClean="0">
                <a:solidFill>
                  <a:srgbClr val="002060"/>
                </a:solidFill>
              </a:rPr>
              <a:t>Sept</a:t>
            </a:r>
            <a:r>
              <a:rPr lang="it-IT" sz="800" i="1" dirty="0" smtClean="0">
                <a:solidFill>
                  <a:srgbClr val="002060"/>
                </a:solidFill>
              </a:rPr>
              <a:t>)-San Diego-USA (Abs).   </a:t>
            </a:r>
            <a:br>
              <a:rPr lang="it-IT" sz="800" i="1" dirty="0" smtClean="0">
                <a:solidFill>
                  <a:srgbClr val="002060"/>
                </a:solidFill>
              </a:rPr>
            </a:br>
            <a:r>
              <a:rPr lang="it-IT" sz="800" i="1" dirty="0" smtClean="0">
                <a:solidFill>
                  <a:srgbClr val="002060"/>
                </a:solidFill>
              </a:rPr>
              <a:t>5. </a:t>
            </a:r>
            <a:r>
              <a:rPr lang="it-IT" sz="800" i="1" dirty="0" err="1" smtClean="0">
                <a:solidFill>
                  <a:srgbClr val="002060"/>
                </a:solidFill>
              </a:rPr>
              <a:t>Gomis</a:t>
            </a:r>
            <a:r>
              <a:rPr lang="it-IT" sz="800" i="1" dirty="0" smtClean="0">
                <a:solidFill>
                  <a:srgbClr val="002060"/>
                </a:solidFill>
              </a:rPr>
              <a:t> A </a:t>
            </a:r>
            <a:r>
              <a:rPr lang="it-IT" sz="800" i="1" dirty="0" err="1" smtClean="0">
                <a:solidFill>
                  <a:srgbClr val="002060"/>
                </a:solidFill>
              </a:rPr>
              <a:t>et</a:t>
            </a:r>
            <a:r>
              <a:rPr lang="it-IT" sz="800" i="1" dirty="0" smtClean="0">
                <a:solidFill>
                  <a:srgbClr val="002060"/>
                </a:solidFill>
              </a:rPr>
              <a:t> al. </a:t>
            </a:r>
            <a:r>
              <a:rPr lang="it-IT" sz="800" i="1" dirty="0" err="1" smtClean="0">
                <a:solidFill>
                  <a:srgbClr val="002060"/>
                </a:solidFill>
              </a:rPr>
              <a:t>Osteoarthritis</a:t>
            </a:r>
            <a:r>
              <a:rPr lang="it-IT" sz="800" i="1" dirty="0" smtClean="0">
                <a:solidFill>
                  <a:srgbClr val="002060"/>
                </a:solidFill>
              </a:rPr>
              <a:t> </a:t>
            </a:r>
            <a:r>
              <a:rPr lang="it-IT" sz="800" i="1" dirty="0" err="1" smtClean="0">
                <a:solidFill>
                  <a:srgbClr val="002060"/>
                </a:solidFill>
              </a:rPr>
              <a:t>Cartilage</a:t>
            </a:r>
            <a:r>
              <a:rPr lang="it-IT" sz="800" i="1" dirty="0" smtClean="0">
                <a:solidFill>
                  <a:srgbClr val="002060"/>
                </a:solidFill>
              </a:rPr>
              <a:t> 2009; 17(6): 798-804.  </a:t>
            </a:r>
            <a:br>
              <a:rPr lang="it-IT" sz="800" i="1" dirty="0" smtClean="0">
                <a:solidFill>
                  <a:srgbClr val="002060"/>
                </a:solidFill>
              </a:rPr>
            </a:br>
            <a:r>
              <a:rPr lang="it-IT" sz="800" i="1" dirty="0" smtClean="0">
                <a:solidFill>
                  <a:srgbClr val="002060"/>
                </a:solidFill>
              </a:rPr>
              <a:t>6. </a:t>
            </a:r>
            <a:r>
              <a:rPr lang="it-IT" sz="800" i="1" dirty="0" err="1" smtClean="0">
                <a:solidFill>
                  <a:srgbClr val="002060"/>
                </a:solidFill>
              </a:rPr>
              <a:t>Pavelka</a:t>
            </a:r>
            <a:r>
              <a:rPr lang="it-IT" sz="800" i="1" dirty="0" smtClean="0">
                <a:solidFill>
                  <a:srgbClr val="002060"/>
                </a:solidFill>
              </a:rPr>
              <a:t> K </a:t>
            </a:r>
            <a:r>
              <a:rPr lang="it-IT" sz="800" i="1" dirty="0" err="1" smtClean="0">
                <a:solidFill>
                  <a:srgbClr val="002060"/>
                </a:solidFill>
              </a:rPr>
              <a:t>et</a:t>
            </a:r>
            <a:r>
              <a:rPr lang="it-IT" sz="800" i="1" dirty="0" smtClean="0">
                <a:solidFill>
                  <a:srgbClr val="002060"/>
                </a:solidFill>
              </a:rPr>
              <a:t> al. </a:t>
            </a:r>
            <a:r>
              <a:rPr lang="it-IT" sz="800" i="1" dirty="0" err="1" smtClean="0">
                <a:solidFill>
                  <a:srgbClr val="002060"/>
                </a:solidFill>
              </a:rPr>
              <a:t>Osteoarthritis</a:t>
            </a:r>
            <a:r>
              <a:rPr lang="it-IT" sz="800" i="1" dirty="0" smtClean="0">
                <a:solidFill>
                  <a:srgbClr val="002060"/>
                </a:solidFill>
              </a:rPr>
              <a:t> </a:t>
            </a:r>
            <a:r>
              <a:rPr lang="it-IT" sz="800" i="1" dirty="0" err="1" smtClean="0">
                <a:solidFill>
                  <a:srgbClr val="002060"/>
                </a:solidFill>
              </a:rPr>
              <a:t>Cartilage</a:t>
            </a:r>
            <a:r>
              <a:rPr lang="it-IT" sz="800" i="1" dirty="0" smtClean="0">
                <a:solidFill>
                  <a:srgbClr val="002060"/>
                </a:solidFill>
              </a:rPr>
              <a:t> 2010, vol.18 n.2 Suppl.</a:t>
            </a:r>
          </a:p>
        </p:txBody>
      </p:sp>
      <p:pic>
        <p:nvPicPr>
          <p:cNvPr id="7" name="Picture 5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8" y="5517405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U:\ARGON\FIDIA\HYMOVIS acido ialuronico\SLIDE KIT\grafici ok\grafici 08.05.12\Tab HYMOV 1\Tab HYMOV 1\Tab HYMOV 1-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72"/>
          <a:stretch/>
        </p:blipFill>
        <p:spPr bwMode="auto">
          <a:xfrm>
            <a:off x="0" y="94824"/>
            <a:ext cx="2427851" cy="167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U:\ARGON\FIDIA\HYMOVIS acido ialuronico\SLIDE KIT\grafici ok\grafici 08.05.12\Tab HYMOV 1\Tab HYMOV 1\Tab HYMOV 1-B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8" r="28528"/>
          <a:stretch/>
        </p:blipFill>
        <p:spPr bwMode="auto">
          <a:xfrm>
            <a:off x="2267744" y="94822"/>
            <a:ext cx="784660" cy="167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05598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755650" y="3727450"/>
            <a:ext cx="7777163" cy="7096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50000">
                <a:srgbClr val="FFFFCC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9966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b="1">
                <a:cs typeface="+mn-cs"/>
                <a:sym typeface="Symbol" charset="0"/>
              </a:rPr>
              <a:t>Agisce come lubrificante nel movimento  lento e come ammortizzatore di traumi in quello rapido</a:t>
            </a:r>
          </a:p>
        </p:txBody>
      </p:sp>
      <p:pic>
        <p:nvPicPr>
          <p:cNvPr id="8194" name="Picture 8" descr="BA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1125"/>
            <a:ext cx="453707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23850" y="155575"/>
            <a:ext cx="374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>
                <a:solidFill>
                  <a:srgbClr val="990000"/>
                </a:solidFill>
                <a:latin typeface="Arial Black" charset="0"/>
                <a:cs typeface="+mn-cs"/>
              </a:rPr>
              <a:t>ACIDO IALURONICO</a:t>
            </a:r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755650" y="1341438"/>
            <a:ext cx="7777163" cy="709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50000">
                <a:srgbClr val="FFFFCC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9966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b="1">
                <a:cs typeface="+mn-cs"/>
              </a:rPr>
              <a:t>È il maggiore costituente del liquido sinoviale e di uno strato di 1-2 </a:t>
            </a:r>
            <a:r>
              <a:rPr lang="it-IT" b="1">
                <a:cs typeface="+mn-cs"/>
                <a:sym typeface="Symbol" charset="0"/>
              </a:rPr>
              <a:t> sulla superficie della cartilagine articolare</a:t>
            </a:r>
            <a:r>
              <a:rPr lang="it-IT">
                <a:cs typeface="+mn-cs"/>
                <a:sym typeface="Symbol" charset="0"/>
              </a:rPr>
              <a:t> </a:t>
            </a: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755650" y="2636838"/>
            <a:ext cx="7777163" cy="406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50000">
                <a:srgbClr val="FFFFCC"/>
              </a:gs>
              <a:gs pos="100000">
                <a:srgbClr val="FFCC66"/>
              </a:gs>
            </a:gsLst>
            <a:lin ang="18900000" scaled="1"/>
          </a:gradFill>
          <a:ln w="9525">
            <a:solidFill>
              <a:srgbClr val="9966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b="1">
                <a:cs typeface="+mn-cs"/>
                <a:sym typeface="Symbol" charset="0"/>
              </a:rPr>
              <a:t>E</a:t>
            </a:r>
            <a:r>
              <a:rPr lang="ja-JP" altLang="it-IT" b="1">
                <a:latin typeface="Arial"/>
                <a:cs typeface="+mn-cs"/>
                <a:sym typeface="Symbol" charset="0"/>
              </a:rPr>
              <a:t>’</a:t>
            </a:r>
            <a:r>
              <a:rPr lang="it-IT" b="1">
                <a:cs typeface="+mn-cs"/>
                <a:sym typeface="Symbol" charset="0"/>
              </a:rPr>
              <a:t> prodotto dai sinoviociti della membrana sinoviale</a:t>
            </a:r>
          </a:p>
        </p:txBody>
      </p:sp>
      <p:pic>
        <p:nvPicPr>
          <p:cNvPr id="8198" name="Picture 28" descr="attacc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365625"/>
            <a:ext cx="17621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9" descr="salt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365625"/>
            <a:ext cx="17621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29" y="5589413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6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7" descr="DSC_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CasellaDiTesto 1"/>
          <p:cNvSpPr txBox="1">
            <a:spLocks noChangeArrowheads="1"/>
          </p:cNvSpPr>
          <p:nvPr/>
        </p:nvSpPr>
        <p:spPr bwMode="auto">
          <a:xfrm>
            <a:off x="3107144" y="5805264"/>
            <a:ext cx="30490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6000" b="1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cs typeface="Arial Unicode MS" charset="0"/>
              </a:rPr>
              <a:t>GRAZIE</a:t>
            </a:r>
          </a:p>
        </p:txBody>
      </p:sp>
      <p:pic>
        <p:nvPicPr>
          <p:cNvPr id="75779" name="Picture 5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8" y="5518150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9050" y="222473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Arial Unicode MS" charset="0"/>
              </a:rPr>
              <a:t>gccoari@cdh.it</a:t>
            </a:r>
            <a:endParaRPr lang="it-IT" sz="40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796950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Arial Unicode MS" charset="0"/>
              </a:rPr>
              <a:t>alessandro@tripodo.net</a:t>
            </a:r>
            <a:endParaRPr lang="it-IT" sz="40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5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ChangeArrowheads="1"/>
          </p:cNvSpPr>
          <p:nvPr/>
        </p:nvSpPr>
        <p:spPr bwMode="auto">
          <a:xfrm>
            <a:off x="467544" y="188640"/>
            <a:ext cx="835292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it-IT" sz="2800" dirty="0" smtClean="0">
                <a:solidFill>
                  <a:schemeClr val="accent1"/>
                </a:solidFill>
                <a:latin typeface="Arial Unicode MS" charset="0"/>
                <a:cs typeface="Times New Roman" charset="0"/>
              </a:rPr>
              <a:t>VISCOSUPPLEMENTAZIONE E OSTEOARTROSI</a:t>
            </a:r>
            <a:endParaRPr lang="it-IT" sz="2800" dirty="0">
              <a:solidFill>
                <a:schemeClr val="accent1"/>
              </a:solidFill>
              <a:latin typeface="Arial Unicode MS" charset="0"/>
              <a:cs typeface="Times New Roman" charset="0"/>
            </a:endParaRPr>
          </a:p>
        </p:txBody>
      </p:sp>
      <p:sp>
        <p:nvSpPr>
          <p:cNvPr id="411651" name="Text Box 3"/>
          <p:cNvSpPr txBox="1">
            <a:spLocks noChangeArrowheads="1"/>
          </p:cNvSpPr>
          <p:nvPr/>
        </p:nvSpPr>
        <p:spPr bwMode="auto">
          <a:xfrm>
            <a:off x="395536" y="908720"/>
            <a:ext cx="8280400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230" tIns="44115" rIns="88230" bIns="44115">
            <a:spAutoFit/>
          </a:bodyPr>
          <a:lstStyle>
            <a:lvl1pPr marL="371475" indent="-371475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55625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82650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23975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765300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2225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6797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1369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941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Font typeface="Times" charset="0"/>
              <a:buChar char="•"/>
              <a:defRPr/>
            </a:pPr>
            <a:r>
              <a:rPr lang="it-IT" dirty="0" smtClean="0">
                <a:latin typeface="Arial Unicode MS" charset="0"/>
                <a:ea typeface="MS PGothic" charset="0"/>
                <a:cs typeface="MS PGothic" charset="0"/>
              </a:rPr>
              <a:t>Le alterazioni reologiche del liquido sinoviale che si verificano nell’artrosi (perdita di viscosità e capacità lubrificante) contribuiscono in maniera determinante al danno articolare. </a:t>
            </a:r>
          </a:p>
          <a:p>
            <a:pPr eaLnBrk="1" hangingPunct="1">
              <a:buFont typeface="Times" charset="0"/>
              <a:buChar char="•"/>
              <a:defRPr/>
            </a:pPr>
            <a:r>
              <a:rPr lang="it-IT" dirty="0" smtClean="0">
                <a:latin typeface="Arial Unicode MS" charset="0"/>
                <a:ea typeface="MS PGothic" charset="0"/>
                <a:cs typeface="MS PGothic" charset="0"/>
              </a:rPr>
              <a:t>La visco-elasticità del liquido sinoviale è dovuta al contenuto in acido ialuronico (HA).</a:t>
            </a:r>
          </a:p>
          <a:p>
            <a:pPr eaLnBrk="1" hangingPunct="1">
              <a:buFont typeface="Times" charset="0"/>
              <a:buChar char="•"/>
              <a:defRPr/>
            </a:pPr>
            <a:r>
              <a:rPr lang="it-IT" dirty="0" smtClean="0">
                <a:latin typeface="Arial Unicode MS" charset="0"/>
                <a:ea typeface="MS PGothic" charset="0"/>
                <a:cs typeface="MS PGothic" charset="0"/>
              </a:rPr>
              <a:t>Il peso molecolare (PM) e la concentrazione di HA sono significativamente </a:t>
            </a:r>
            <a:r>
              <a:rPr lang="it-IT" u="sng" dirty="0" smtClean="0">
                <a:latin typeface="Arial Unicode MS" charset="0"/>
                <a:ea typeface="MS PGothic" charset="0"/>
                <a:cs typeface="MS PGothic" charset="0"/>
              </a:rPr>
              <a:t>diminuiti</a:t>
            </a:r>
            <a:r>
              <a:rPr lang="it-IT" dirty="0" smtClean="0">
                <a:latin typeface="Arial Unicode MS" charset="0"/>
                <a:ea typeface="MS PGothic" charset="0"/>
                <a:cs typeface="MS PGothic" charset="0"/>
              </a:rPr>
              <a:t> in pazienti con OA.</a:t>
            </a:r>
          </a:p>
        </p:txBody>
      </p:sp>
      <p:pic>
        <p:nvPicPr>
          <p:cNvPr id="4099" name="Picture 4" descr="New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4221088"/>
            <a:ext cx="5106988" cy="2317750"/>
          </a:xfrm>
          <a:prstGeom prst="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9999"/>
                </a:solidFill>
              </a14:hiddenFill>
            </a:ext>
          </a:extLst>
        </p:spPr>
      </p:pic>
      <p:sp>
        <p:nvSpPr>
          <p:cNvPr id="411653" name="Text Box 5"/>
          <p:cNvSpPr txBox="1">
            <a:spLocks noChangeArrowheads="1"/>
          </p:cNvSpPr>
          <p:nvPr/>
        </p:nvSpPr>
        <p:spPr bwMode="auto">
          <a:xfrm>
            <a:off x="2684463" y="5126038"/>
            <a:ext cx="9921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230" tIns="44115" rIns="88230" bIns="44115">
            <a:spAutoFit/>
          </a:bodyPr>
          <a:lstStyle>
            <a:lvl1pPr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41325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82650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23975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765300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2225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6797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1369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941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it-IT" sz="1000" smtClean="0">
                <a:solidFill>
                  <a:srgbClr val="000000"/>
                </a:solidFill>
                <a:latin typeface="Arial" charset="0"/>
                <a:cs typeface="+mn-cs"/>
              </a:rPr>
              <a:t>Normale</a:t>
            </a:r>
          </a:p>
        </p:txBody>
      </p:sp>
      <p:sp>
        <p:nvSpPr>
          <p:cNvPr id="411654" name="Text Box 6"/>
          <p:cNvSpPr txBox="1">
            <a:spLocks noChangeArrowheads="1"/>
          </p:cNvSpPr>
          <p:nvPr/>
        </p:nvSpPr>
        <p:spPr bwMode="auto">
          <a:xfrm>
            <a:off x="4037013" y="5624513"/>
            <a:ext cx="990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230" tIns="44115" rIns="88230" bIns="44115">
            <a:spAutoFit/>
          </a:bodyPr>
          <a:lstStyle>
            <a:lvl1pPr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41325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82650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23975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765300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2225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6797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1369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941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it-IT" sz="1000" smtClean="0">
                <a:solidFill>
                  <a:srgbClr val="000000"/>
                </a:solidFill>
                <a:latin typeface="Arial" charset="0"/>
                <a:cs typeface="+mn-cs"/>
              </a:rPr>
              <a:t>Artrosico</a:t>
            </a:r>
          </a:p>
        </p:txBody>
      </p:sp>
      <p:sp>
        <p:nvSpPr>
          <p:cNvPr id="411655" name="Text Box 7"/>
          <p:cNvSpPr txBox="1">
            <a:spLocks noChangeArrowheads="1"/>
          </p:cNvSpPr>
          <p:nvPr/>
        </p:nvSpPr>
        <p:spPr bwMode="auto">
          <a:xfrm>
            <a:off x="6192838" y="6330950"/>
            <a:ext cx="9921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230" tIns="44115" rIns="88230" bIns="44115">
            <a:spAutoFit/>
          </a:bodyPr>
          <a:lstStyle>
            <a:lvl1pPr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41325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82650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23975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765300" defTabSz="8826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2225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6797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1369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941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it-IT" sz="1000" smtClean="0">
                <a:solidFill>
                  <a:srgbClr val="000000"/>
                </a:solidFill>
                <a:latin typeface="Arial" charset="0"/>
                <a:cs typeface="+mn-cs"/>
              </a:rPr>
              <a:t>PM</a:t>
            </a:r>
          </a:p>
        </p:txBody>
      </p:sp>
      <p:pic>
        <p:nvPicPr>
          <p:cNvPr id="8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29" y="5589413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46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83568" y="908720"/>
            <a:ext cx="7772400" cy="301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3399FF"/>
              </a:buClr>
              <a:buFont typeface="Wingdings" charset="2"/>
              <a:buChar char="§"/>
            </a:pPr>
            <a:r>
              <a:rPr lang="it-IT" b="0" dirty="0">
                <a:sym typeface="Arial" pitchFamily="34" charset="0"/>
              </a:rPr>
              <a:t> </a:t>
            </a:r>
            <a:r>
              <a:rPr lang="it-IT" sz="2000" b="0" dirty="0">
                <a:sym typeface="Arial" pitchFamily="34" charset="0"/>
              </a:rPr>
              <a:t>L’OA rappresenta la causa più frequente di disabilità nell’anziano</a:t>
            </a:r>
          </a:p>
          <a:p>
            <a:pPr eaLnBrk="1" hangingPunct="1">
              <a:spcBef>
                <a:spcPct val="50000"/>
              </a:spcBef>
              <a:buClr>
                <a:srgbClr val="3399FF"/>
              </a:buClr>
              <a:buFont typeface="Wingdings" charset="2"/>
              <a:buChar char="§"/>
            </a:pPr>
            <a:r>
              <a:rPr lang="it-IT" sz="2000" b="0" dirty="0">
                <a:sym typeface="Arial" pitchFamily="34" charset="0"/>
              </a:rPr>
              <a:t> Negli USA è stato calcolato che nel 2020 i soggetti in età &gt; 65 anni rappresenteranno il 22% della popolazione</a:t>
            </a:r>
          </a:p>
          <a:p>
            <a:pPr eaLnBrk="1" hangingPunct="1">
              <a:spcBef>
                <a:spcPct val="50000"/>
              </a:spcBef>
              <a:buClr>
                <a:srgbClr val="3399FF"/>
              </a:buClr>
              <a:buFont typeface="Wingdings" charset="2"/>
              <a:buChar char="§"/>
            </a:pPr>
            <a:r>
              <a:rPr lang="it-IT" sz="2000" b="0" dirty="0">
                <a:sym typeface="Arial" pitchFamily="34" charset="0"/>
              </a:rPr>
              <a:t> E’ stimato che nel 2020 il costo dell’OA sarà intorno ai 100 miliardi di dollari  </a:t>
            </a:r>
          </a:p>
          <a:p>
            <a:pPr eaLnBrk="1" hangingPunct="1">
              <a:spcBef>
                <a:spcPct val="50000"/>
              </a:spcBef>
              <a:buClr>
                <a:srgbClr val="3399FF"/>
              </a:buClr>
              <a:buFont typeface="Wingdings" charset="2"/>
              <a:buChar char="§"/>
            </a:pPr>
            <a:r>
              <a:rPr lang="it-IT" sz="2000" b="0" dirty="0">
                <a:sym typeface="Arial" pitchFamily="34" charset="0"/>
              </a:rPr>
              <a:t>Il 50% del consumo di FANS nella popolazione è dovuto all’OA </a:t>
            </a:r>
          </a:p>
          <a:p>
            <a:pPr eaLnBrk="1" hangingPunct="1">
              <a:spcBef>
                <a:spcPct val="50000"/>
              </a:spcBef>
              <a:buClr>
                <a:srgbClr val="3399FF"/>
              </a:buClr>
              <a:buFont typeface="Wingdings" charset="2"/>
              <a:buChar char="§"/>
            </a:pPr>
            <a:r>
              <a:rPr lang="it-IT" sz="2000" b="0" dirty="0">
                <a:sym typeface="Arial" pitchFamily="34" charset="0"/>
              </a:rPr>
              <a:t> La maggior parte delle </a:t>
            </a:r>
            <a:r>
              <a:rPr lang="it-IT" sz="2000" b="0" dirty="0" err="1">
                <a:sym typeface="Arial" pitchFamily="34" charset="0"/>
              </a:rPr>
              <a:t>artroprotesi</a:t>
            </a:r>
            <a:r>
              <a:rPr lang="it-IT" sz="2000" b="0" dirty="0">
                <a:sym typeface="Arial" pitchFamily="34" charset="0"/>
              </a:rPr>
              <a:t> sono dovute all’OA</a:t>
            </a:r>
          </a:p>
        </p:txBody>
      </p:sp>
      <p:pic>
        <p:nvPicPr>
          <p:cNvPr id="28" name="Picture 6" descr="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3096"/>
            <a:ext cx="28082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5"/>
          <a:stretch>
            <a:fillRect/>
          </a:stretch>
        </p:blipFill>
        <p:spPr bwMode="auto">
          <a:xfrm>
            <a:off x="1547664" y="4293096"/>
            <a:ext cx="20034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17232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539552" y="220663"/>
            <a:ext cx="8064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 smtClean="0">
                <a:solidFill>
                  <a:srgbClr val="990000"/>
                </a:solidFill>
                <a:latin typeface="Arial Black" charset="0"/>
                <a:cs typeface="+mn-cs"/>
              </a:rPr>
              <a:t>EPIDEMIOLOGIA DELL’ARTROSI O.A.</a:t>
            </a:r>
            <a:endParaRPr lang="it-IT" sz="2400" dirty="0">
              <a:solidFill>
                <a:srgbClr val="990000"/>
              </a:solidFill>
              <a:latin typeface="Arial Black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36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AutoShape 13"/>
          <p:cNvSpPr>
            <a:spLocks noChangeArrowheads="1"/>
          </p:cNvSpPr>
          <p:nvPr/>
        </p:nvSpPr>
        <p:spPr bwMode="auto">
          <a:xfrm>
            <a:off x="900113" y="115888"/>
            <a:ext cx="7343775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6B0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5435600" y="1412875"/>
            <a:ext cx="2416175" cy="1270000"/>
          </a:xfrm>
          <a:prstGeom prst="flowChartOffpageConnector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it-IT" sz="2400" b="1" i="1">
                <a:solidFill>
                  <a:schemeClr val="tx2"/>
                </a:solidFill>
                <a:cs typeface="+mn-cs"/>
              </a:rPr>
              <a:t>Disease-</a:t>
            </a:r>
          </a:p>
          <a:p>
            <a:pPr algn="ctr">
              <a:lnSpc>
                <a:spcPct val="85000"/>
              </a:lnSpc>
              <a:defRPr/>
            </a:pPr>
            <a:r>
              <a:rPr lang="it-IT" sz="2400" b="1" i="1">
                <a:solidFill>
                  <a:schemeClr val="tx2"/>
                </a:solidFill>
                <a:cs typeface="+mn-cs"/>
              </a:rPr>
              <a:t>modifying </a:t>
            </a:r>
          </a:p>
          <a:p>
            <a:pPr algn="ctr">
              <a:lnSpc>
                <a:spcPct val="85000"/>
              </a:lnSpc>
              <a:defRPr/>
            </a:pPr>
            <a:r>
              <a:rPr lang="it-IT" sz="2400" b="1" i="1">
                <a:solidFill>
                  <a:schemeClr val="tx2"/>
                </a:solidFill>
                <a:cs typeface="+mn-cs"/>
              </a:rPr>
              <a:t>drugs</a:t>
            </a: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827088" y="3213100"/>
            <a:ext cx="3024187" cy="1366838"/>
          </a:xfrm>
          <a:prstGeom prst="ellipse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defRPr/>
            </a:pPr>
            <a:r>
              <a:rPr lang="it-IT" sz="1600" b="1" dirty="0" err="1">
                <a:cs typeface="+mn-cs"/>
              </a:rPr>
              <a:t>Glucosamina</a:t>
            </a:r>
            <a:r>
              <a:rPr lang="it-IT" sz="1600" b="1" dirty="0">
                <a:cs typeface="+mn-cs"/>
              </a:rPr>
              <a:t> </a:t>
            </a:r>
            <a:r>
              <a:rPr lang="it-IT" sz="1600" b="1" dirty="0" smtClean="0">
                <a:cs typeface="+mn-cs"/>
              </a:rPr>
              <a:t>e </a:t>
            </a:r>
          </a:p>
          <a:p>
            <a:pPr marL="342900" indent="-342900" algn="ctr">
              <a:defRPr/>
            </a:pPr>
            <a:r>
              <a:rPr lang="it-IT" sz="1600" b="1" dirty="0" err="1" smtClean="0">
                <a:cs typeface="+mn-cs"/>
              </a:rPr>
              <a:t>condroitinsolfato</a:t>
            </a:r>
            <a:r>
              <a:rPr lang="it-IT" sz="1600" b="1" dirty="0" smtClean="0">
                <a:cs typeface="+mn-cs"/>
              </a:rPr>
              <a:t> </a:t>
            </a:r>
            <a:r>
              <a:rPr lang="it-IT" sz="1600" b="1" dirty="0">
                <a:cs typeface="+mn-cs"/>
              </a:rPr>
              <a:t>e </a:t>
            </a:r>
          </a:p>
          <a:p>
            <a:pPr marL="342900" indent="-342900" algn="ctr">
              <a:defRPr/>
            </a:pPr>
            <a:r>
              <a:rPr lang="it-IT" sz="1600" b="1" dirty="0">
                <a:cs typeface="+mn-cs"/>
              </a:rPr>
              <a:t>simili composti, </a:t>
            </a:r>
          </a:p>
          <a:p>
            <a:pPr marL="342900" indent="-342900" algn="ctr">
              <a:defRPr/>
            </a:pPr>
            <a:r>
              <a:rPr lang="it-IT" sz="1600" b="1" dirty="0" smtClean="0">
                <a:cs typeface="+mn-cs"/>
              </a:rPr>
              <a:t>Corticosteroidi</a:t>
            </a:r>
          </a:p>
          <a:p>
            <a:pPr marL="342900" indent="-342900" algn="ctr">
              <a:defRPr/>
            </a:pPr>
            <a:r>
              <a:rPr lang="it-IT" sz="1600" b="1" dirty="0" smtClean="0"/>
              <a:t>HA</a:t>
            </a:r>
            <a:endParaRPr lang="it-IT" sz="1600" b="1" dirty="0"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5435600" y="5516563"/>
            <a:ext cx="2836863" cy="744537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defRPr/>
            </a:pPr>
            <a:r>
              <a:rPr lang="it-IT" sz="2400" b="1" dirty="0">
                <a:cs typeface="+mn-cs"/>
              </a:rPr>
              <a:t>Acido </a:t>
            </a:r>
            <a:r>
              <a:rPr lang="it-IT" sz="2400" b="1" dirty="0" smtClean="0">
                <a:cs typeface="+mn-cs"/>
              </a:rPr>
              <a:t>Ialuronico HA</a:t>
            </a:r>
            <a:endParaRPr lang="it-IT" sz="2400" b="1" dirty="0">
              <a:cs typeface="+mn-cs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1187450" y="188913"/>
            <a:ext cx="712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chemeClr val="tx2"/>
                </a:solidFill>
                <a:latin typeface="Arial Black" charset="0"/>
                <a:cs typeface="+mn-cs"/>
              </a:rPr>
              <a:t>Osteoarthritic Research Society (OARS)</a:t>
            </a: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4716463" y="2836863"/>
            <a:ext cx="403225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b="1" dirty="0">
                <a:solidFill>
                  <a:schemeClr val="tx2"/>
                </a:solidFill>
                <a:cs typeface="+mn-cs"/>
              </a:rPr>
              <a:t>farmaci in grado di </a:t>
            </a:r>
          </a:p>
          <a:p>
            <a:pPr algn="ctr">
              <a:defRPr/>
            </a:pPr>
            <a:endParaRPr lang="it-IT" sz="1600" b="1" dirty="0">
              <a:solidFill>
                <a:schemeClr val="tx2"/>
              </a:solidFill>
              <a:cs typeface="+mn-cs"/>
            </a:endParaRPr>
          </a:p>
          <a:p>
            <a:pPr algn="ctr">
              <a:defRPr/>
            </a:pPr>
            <a:r>
              <a:rPr lang="ja-JP" altLang="it-IT" sz="1600" b="1" dirty="0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it-IT" sz="1600" b="1" i="1" dirty="0">
                <a:solidFill>
                  <a:schemeClr val="tx2"/>
                </a:solidFill>
                <a:cs typeface="+mn-cs"/>
              </a:rPr>
              <a:t>prevenire, ritardare, stabilizzare o invertire </a:t>
            </a:r>
            <a:r>
              <a:rPr lang="it-IT" sz="1600" b="1" i="1" dirty="0" smtClean="0">
                <a:solidFill>
                  <a:schemeClr val="tx2"/>
                </a:solidFill>
                <a:cs typeface="+mn-cs"/>
              </a:rPr>
              <a:t>l</a:t>
            </a:r>
            <a:r>
              <a:rPr lang="it-IT" sz="1600" b="1" i="1" dirty="0" smtClean="0">
                <a:solidFill>
                  <a:schemeClr val="tx2"/>
                </a:solidFill>
                <a:latin typeface="Arial"/>
              </a:rPr>
              <a:t>’</a:t>
            </a:r>
            <a:r>
              <a:rPr lang="it-IT" sz="1600" b="1" i="1" dirty="0" smtClean="0">
                <a:solidFill>
                  <a:schemeClr val="tx2"/>
                </a:solidFill>
                <a:cs typeface="+mn-cs"/>
              </a:rPr>
              <a:t>evoluzione </a:t>
            </a:r>
            <a:r>
              <a:rPr lang="it-IT" sz="1600" b="1" i="1" dirty="0">
                <a:solidFill>
                  <a:schemeClr val="tx2"/>
                </a:solidFill>
                <a:cs typeface="+mn-cs"/>
              </a:rPr>
              <a:t>delle alterazioni morfologiche </a:t>
            </a:r>
            <a:r>
              <a:rPr lang="it-IT" sz="1600" b="1" i="1" dirty="0" smtClean="0">
                <a:solidFill>
                  <a:schemeClr val="tx2"/>
                </a:solidFill>
                <a:cs typeface="+mn-cs"/>
              </a:rPr>
              <a:t>dell</a:t>
            </a:r>
            <a:r>
              <a:rPr lang="it-IT" sz="1600" b="1" i="1" dirty="0" smtClean="0">
                <a:solidFill>
                  <a:schemeClr val="tx2"/>
                </a:solidFill>
                <a:latin typeface="Arial"/>
              </a:rPr>
              <a:t>’</a:t>
            </a:r>
            <a:r>
              <a:rPr lang="it-IT" sz="1600" b="1" i="1" dirty="0" smtClean="0">
                <a:solidFill>
                  <a:schemeClr val="tx2"/>
                </a:solidFill>
                <a:cs typeface="+mn-cs"/>
              </a:rPr>
              <a:t>OA</a:t>
            </a:r>
            <a:r>
              <a:rPr lang="ja-JP" altLang="it-IT" sz="1600" b="1" dirty="0">
                <a:solidFill>
                  <a:schemeClr val="tx2"/>
                </a:solidFill>
                <a:latin typeface="Arial"/>
                <a:cs typeface="+mn-cs"/>
              </a:rPr>
              <a:t>”</a:t>
            </a:r>
            <a:endParaRPr lang="it-IT" sz="1600" b="1" dirty="0">
              <a:solidFill>
                <a:schemeClr val="tx2"/>
              </a:solidFill>
              <a:cs typeface="+mn-cs"/>
            </a:endParaRPr>
          </a:p>
          <a:p>
            <a:pPr algn="ctr">
              <a:defRPr/>
            </a:pPr>
            <a:endParaRPr lang="it-IT" sz="1600" b="1" dirty="0">
              <a:solidFill>
                <a:schemeClr val="tx2"/>
              </a:solidFill>
              <a:cs typeface="+mn-cs"/>
            </a:endParaRPr>
          </a:p>
          <a:p>
            <a:pPr algn="ctr">
              <a:defRPr/>
            </a:pPr>
            <a:r>
              <a:rPr lang="it-IT" sz="1600" b="1" dirty="0">
                <a:solidFill>
                  <a:schemeClr val="tx2"/>
                </a:solidFill>
                <a:cs typeface="+mn-cs"/>
              </a:rPr>
              <a:t>o ancora </a:t>
            </a:r>
          </a:p>
          <a:p>
            <a:pPr algn="ctr">
              <a:defRPr/>
            </a:pPr>
            <a:endParaRPr lang="it-IT" sz="1600" b="1" dirty="0">
              <a:solidFill>
                <a:schemeClr val="tx2"/>
              </a:solidFill>
              <a:cs typeface="+mn-cs"/>
            </a:endParaRPr>
          </a:p>
          <a:p>
            <a:pPr algn="ctr">
              <a:defRPr/>
            </a:pPr>
            <a:r>
              <a:rPr lang="ja-JP" altLang="it-IT" sz="1600" b="1" dirty="0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it-IT" sz="1600" b="1" i="1" dirty="0">
                <a:solidFill>
                  <a:schemeClr val="tx2"/>
                </a:solidFill>
                <a:cs typeface="+mn-cs"/>
              </a:rPr>
              <a:t>stimolare i normali processi riparativi </a:t>
            </a:r>
            <a:r>
              <a:rPr lang="it-IT" sz="1600" b="1" i="1" dirty="0" smtClean="0">
                <a:solidFill>
                  <a:schemeClr val="tx2"/>
                </a:solidFill>
                <a:cs typeface="+mn-cs"/>
              </a:rPr>
              <a:t>nell</a:t>
            </a:r>
            <a:r>
              <a:rPr lang="it-IT" sz="1600" b="1" i="1" dirty="0" smtClean="0">
                <a:solidFill>
                  <a:schemeClr val="tx2"/>
                </a:solidFill>
                <a:latin typeface="Arial"/>
              </a:rPr>
              <a:t>’</a:t>
            </a:r>
            <a:r>
              <a:rPr lang="it-IT" sz="1600" b="1" i="1" dirty="0" smtClean="0">
                <a:solidFill>
                  <a:schemeClr val="tx2"/>
                </a:solidFill>
                <a:cs typeface="+mn-cs"/>
              </a:rPr>
              <a:t>articolazione </a:t>
            </a:r>
            <a:r>
              <a:rPr lang="it-IT" sz="1600" b="1" i="1" dirty="0">
                <a:solidFill>
                  <a:schemeClr val="tx2"/>
                </a:solidFill>
                <a:cs typeface="+mn-cs"/>
              </a:rPr>
              <a:t>malata</a:t>
            </a:r>
            <a:r>
              <a:rPr lang="ja-JP" altLang="it-IT" sz="1600" b="1" dirty="0">
                <a:solidFill>
                  <a:schemeClr val="tx2"/>
                </a:solidFill>
                <a:latin typeface="Arial"/>
                <a:cs typeface="+mn-cs"/>
              </a:rPr>
              <a:t>”</a:t>
            </a:r>
            <a:endParaRPr lang="it-IT" sz="16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25615" name="AutoShape 15"/>
          <p:cNvSpPr>
            <a:spLocks noChangeArrowheads="1"/>
          </p:cNvSpPr>
          <p:nvPr/>
        </p:nvSpPr>
        <p:spPr bwMode="auto">
          <a:xfrm>
            <a:off x="1042988" y="1412875"/>
            <a:ext cx="2449512" cy="1473200"/>
          </a:xfrm>
          <a:prstGeom prst="flowChartOffpageConnector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400" b="1" i="1">
                <a:solidFill>
                  <a:schemeClr val="tx2"/>
                </a:solidFill>
                <a:cs typeface="+mn-cs"/>
              </a:rPr>
              <a:t>Symptom-modifying drugs</a:t>
            </a:r>
            <a:endParaRPr lang="it-IT" sz="2400" b="1">
              <a:cs typeface="+mn-cs"/>
            </a:endParaRPr>
          </a:p>
        </p:txBody>
      </p:sp>
      <p:pic>
        <p:nvPicPr>
          <p:cNvPr id="14344" name="Picture 16" descr="readla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981075"/>
            <a:ext cx="11652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45224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79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547813" y="981075"/>
            <a:ext cx="6408737" cy="396875"/>
          </a:xfrm>
          <a:prstGeom prst="rect">
            <a:avLst/>
          </a:prstGeom>
          <a:solidFill>
            <a:srgbClr val="FFC966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CC0000"/>
                </a:solidFill>
                <a:cs typeface="+mn-cs"/>
              </a:rPr>
              <a:t>Peso molecolare </a:t>
            </a:r>
            <a:r>
              <a:rPr lang="it-IT" sz="2000" b="1" dirty="0" smtClean="0">
                <a:solidFill>
                  <a:srgbClr val="CC0000"/>
                </a:solidFill>
                <a:cs typeface="+mn-cs"/>
              </a:rPr>
              <a:t>dell</a:t>
            </a:r>
            <a:r>
              <a:rPr lang="it-IT" sz="2000" b="1" dirty="0" smtClean="0">
                <a:solidFill>
                  <a:srgbClr val="CC0000"/>
                </a:solidFill>
                <a:latin typeface="Arial"/>
              </a:rPr>
              <a:t>’</a:t>
            </a:r>
            <a:r>
              <a:rPr lang="it-IT" sz="2000" b="1" dirty="0" smtClean="0">
                <a:solidFill>
                  <a:srgbClr val="CC0000"/>
                </a:solidFill>
                <a:cs typeface="+mn-cs"/>
              </a:rPr>
              <a:t>acido </a:t>
            </a:r>
            <a:r>
              <a:rPr lang="it-IT" sz="2000" b="1" dirty="0">
                <a:solidFill>
                  <a:srgbClr val="CC0000"/>
                </a:solidFill>
                <a:cs typeface="+mn-cs"/>
              </a:rPr>
              <a:t>ialuronico (</a:t>
            </a:r>
            <a:r>
              <a:rPr lang="it-IT" sz="2000" b="1" dirty="0" err="1">
                <a:solidFill>
                  <a:srgbClr val="CC0000"/>
                </a:solidFill>
                <a:cs typeface="+mn-cs"/>
              </a:rPr>
              <a:t>Daltons</a:t>
            </a:r>
            <a:r>
              <a:rPr lang="it-IT" sz="2000" b="1" dirty="0">
                <a:solidFill>
                  <a:srgbClr val="CC0000"/>
                </a:solidFill>
                <a:cs typeface="+mn-cs"/>
              </a:rPr>
              <a:t>)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51520" y="1508125"/>
            <a:ext cx="917430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it-IT" sz="2000" b="1" dirty="0">
                <a:cs typeface="+mn-cs"/>
              </a:rPr>
              <a:t> Ginocchio di un giovane adulto = 4-6 </a:t>
            </a:r>
            <a:r>
              <a:rPr lang="it-IT" sz="2000" b="1" dirty="0" err="1">
                <a:cs typeface="+mn-cs"/>
              </a:rPr>
              <a:t>kDa</a:t>
            </a:r>
            <a:endParaRPr lang="it-IT" sz="2000" b="1" dirty="0">
              <a:cs typeface="+mn-cs"/>
            </a:endParaRPr>
          </a:p>
          <a:p>
            <a:pPr>
              <a:buFontTx/>
              <a:buChar char="•"/>
              <a:defRPr/>
            </a:pPr>
            <a:endParaRPr lang="it-IT" sz="2000" b="1" dirty="0"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it-IT" sz="2000" b="1" dirty="0">
                <a:cs typeface="+mn-cs"/>
              </a:rPr>
              <a:t>Acido ialuronico non modificato </a:t>
            </a:r>
            <a:r>
              <a:rPr lang="it-IT" sz="2000" b="1" dirty="0" smtClean="0">
                <a:cs typeface="+mn-cs"/>
              </a:rPr>
              <a:t>(</a:t>
            </a:r>
            <a:r>
              <a:rPr lang="it-IT" sz="2000" b="1" dirty="0" err="1" smtClean="0"/>
              <a:t>Hyalgan</a:t>
            </a:r>
            <a:r>
              <a:rPr lang="it-IT" sz="2000" b="1" dirty="0" smtClean="0"/>
              <a:t>)    </a:t>
            </a:r>
            <a:r>
              <a:rPr lang="it-IT" sz="2000" b="1" dirty="0" smtClean="0">
                <a:cs typeface="+mn-cs"/>
              </a:rPr>
              <a:t>= 0,5 - 0.750 </a:t>
            </a:r>
            <a:r>
              <a:rPr lang="it-IT" sz="2000" b="1" dirty="0" err="1">
                <a:cs typeface="+mn-cs"/>
              </a:rPr>
              <a:t>kDa</a:t>
            </a:r>
            <a:r>
              <a:rPr lang="it-IT" sz="2000" b="1" dirty="0">
                <a:cs typeface="+mn-cs"/>
              </a:rPr>
              <a:t> (</a:t>
            </a:r>
            <a:r>
              <a:rPr lang="it-IT" sz="2000" b="1" dirty="0">
                <a:solidFill>
                  <a:srgbClr val="CC0000"/>
                </a:solidFill>
                <a:cs typeface="+mn-cs"/>
              </a:rPr>
              <a:t>Farmaco</a:t>
            </a:r>
            <a:r>
              <a:rPr lang="it-IT" sz="2000" b="1" dirty="0">
                <a:cs typeface="+mn-cs"/>
              </a:rPr>
              <a:t>)</a:t>
            </a:r>
          </a:p>
          <a:p>
            <a:pPr>
              <a:buFontTx/>
              <a:buChar char="•"/>
              <a:defRPr/>
            </a:pPr>
            <a:r>
              <a:rPr lang="it-IT" sz="2000" b="1" dirty="0">
                <a:cs typeface="+mn-cs"/>
              </a:rPr>
              <a:t>Acido </a:t>
            </a:r>
            <a:r>
              <a:rPr lang="it-IT" sz="2000" b="1" dirty="0" smtClean="0"/>
              <a:t>ad alto peso molecolare                         </a:t>
            </a:r>
            <a:r>
              <a:rPr lang="it-IT" sz="2000" b="1" dirty="0" smtClean="0">
                <a:cs typeface="+mn-cs"/>
              </a:rPr>
              <a:t>= 3 – </a:t>
            </a:r>
            <a:r>
              <a:rPr lang="it-IT" sz="2000" b="1" dirty="0" smtClean="0"/>
              <a:t>6  </a:t>
            </a:r>
            <a:r>
              <a:rPr lang="it-IT" sz="2000" b="1" dirty="0" smtClean="0">
                <a:cs typeface="+mn-cs"/>
              </a:rPr>
              <a:t> </a:t>
            </a:r>
            <a:r>
              <a:rPr lang="it-IT" sz="2000" b="1" dirty="0" err="1">
                <a:cs typeface="+mn-cs"/>
              </a:rPr>
              <a:t>kDa</a:t>
            </a:r>
            <a:r>
              <a:rPr lang="it-IT" sz="2000" b="1" dirty="0">
                <a:cs typeface="+mn-cs"/>
              </a:rPr>
              <a:t> </a:t>
            </a:r>
            <a:r>
              <a:rPr lang="it-IT" sz="2000" b="1" dirty="0" smtClean="0">
                <a:cs typeface="+mn-cs"/>
              </a:rPr>
              <a:t>      </a:t>
            </a:r>
          </a:p>
          <a:p>
            <a:pPr>
              <a:buFontTx/>
              <a:buChar char="•"/>
              <a:defRPr/>
            </a:pPr>
            <a:r>
              <a:rPr lang="it-IT" sz="2000" b="1" dirty="0" smtClean="0">
                <a:cs typeface="+mn-cs"/>
              </a:rPr>
              <a:t>Acido ialuronico cross-linkato                         = </a:t>
            </a:r>
            <a:r>
              <a:rPr lang="it-IT" sz="2000" b="1" dirty="0" smtClean="0"/>
              <a:t>&gt; 6</a:t>
            </a:r>
            <a:r>
              <a:rPr lang="it-IT" sz="2000" b="1" dirty="0" smtClean="0">
                <a:cs typeface="+mn-cs"/>
              </a:rPr>
              <a:t> </a:t>
            </a:r>
            <a:r>
              <a:rPr lang="it-IT" sz="2000" b="1" dirty="0" err="1" smtClean="0">
                <a:cs typeface="+mn-cs"/>
              </a:rPr>
              <a:t>kDa</a:t>
            </a:r>
            <a:r>
              <a:rPr lang="it-IT" sz="2000" b="1" dirty="0" smtClean="0">
                <a:cs typeface="+mn-cs"/>
              </a:rPr>
              <a:t>         </a:t>
            </a:r>
          </a:p>
          <a:p>
            <a:pPr>
              <a:defRPr/>
            </a:pPr>
            <a:endParaRPr lang="it-IT" sz="2000" b="1" dirty="0">
              <a:cs typeface="+mn-cs"/>
            </a:endParaRPr>
          </a:p>
        </p:txBody>
      </p:sp>
      <p:pic>
        <p:nvPicPr>
          <p:cNvPr id="25605" name="Picture 9" descr="BA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5888"/>
            <a:ext cx="73453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95288" y="163513"/>
            <a:ext cx="7129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>
                <a:solidFill>
                  <a:srgbClr val="990000"/>
                </a:solidFill>
                <a:latin typeface="Arial Black" charset="0"/>
                <a:cs typeface="+mn-cs"/>
              </a:rPr>
              <a:t>CARATTERISTICHE DI HA DISPONIBILI</a:t>
            </a:r>
          </a:p>
        </p:txBody>
      </p:sp>
      <p:pic>
        <p:nvPicPr>
          <p:cNvPr id="8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29" y="5589413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contenuto 32"/>
          <p:cNvSpPr txBox="1">
            <a:spLocks/>
          </p:cNvSpPr>
          <p:nvPr/>
        </p:nvSpPr>
        <p:spPr>
          <a:xfrm>
            <a:off x="467544" y="3212976"/>
            <a:ext cx="8229600" cy="638816"/>
          </a:xfrm>
          <a:prstGeom prst="rect">
            <a:avLst/>
          </a:prstGeom>
          <a:solidFill>
            <a:srgbClr val="FFC966"/>
          </a:solidFill>
        </p:spPr>
        <p:txBody>
          <a:bodyPr/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chemeClr val="accent1"/>
                </a:solidFill>
              </a:rPr>
              <a:t>Acidi ialuronici a confronto</a:t>
            </a:r>
          </a:p>
          <a:p>
            <a:endParaRPr lang="it-IT" b="1" dirty="0">
              <a:solidFill>
                <a:schemeClr val="accent1"/>
              </a:solidFill>
            </a:endParaRPr>
          </a:p>
        </p:txBody>
      </p:sp>
      <p:pic>
        <p:nvPicPr>
          <p:cNvPr id="11" name="Picture 2" descr="U:\ARGON\FIDIA\HYMOVIS acido ialuronico\SLIDE KIT\grafici ok\grafici 08.05.12\Tab HYMOV 1\Tab HYMOV 1\Tab HYMOV 1-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72"/>
          <a:stretch/>
        </p:blipFill>
        <p:spPr bwMode="auto">
          <a:xfrm>
            <a:off x="2051720" y="3641638"/>
            <a:ext cx="4608512" cy="318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56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755576" y="2492896"/>
            <a:ext cx="5453236" cy="1470025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Lo sviluppo </a:t>
            </a:r>
            <a:br>
              <a:rPr lang="it-IT" dirty="0" smtClean="0">
                <a:solidFill>
                  <a:srgbClr val="002060"/>
                </a:solidFill>
              </a:rPr>
            </a:br>
            <a:r>
              <a:rPr lang="it-IT" dirty="0" smtClean="0">
                <a:solidFill>
                  <a:srgbClr val="002060"/>
                </a:solidFill>
              </a:rPr>
              <a:t>di un’innovazione</a:t>
            </a:r>
            <a:r>
              <a:rPr lang="it-IT" baseline="30000" dirty="0" smtClean="0">
                <a:solidFill>
                  <a:srgbClr val="002060"/>
                </a:solidFill>
              </a:rPr>
              <a:t/>
            </a:r>
            <a:br>
              <a:rPr lang="it-IT" baseline="30000" dirty="0" smtClean="0">
                <a:solidFill>
                  <a:srgbClr val="002060"/>
                </a:solidFill>
              </a:rPr>
            </a:b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6" name="Segnaposto contenuto 4"/>
          <p:cNvSpPr txBox="1">
            <a:spLocks/>
          </p:cNvSpPr>
          <p:nvPr/>
        </p:nvSpPr>
        <p:spPr>
          <a:xfrm>
            <a:off x="2195736" y="3933056"/>
            <a:ext cx="6920822" cy="2232248"/>
          </a:xfrm>
          <a:prstGeom prst="rect">
            <a:avLst/>
          </a:prstGeom>
        </p:spPr>
        <p:txBody>
          <a:bodyPr vert="horz" lIns="91440" tIns="0" rIns="45720" bIns="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SzPct val="90000"/>
              <a:buFontTx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SzPct val="90000"/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SzPct val="90000"/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SzPct val="90000"/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SzPct val="90000"/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SzPct val="90000"/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SzPct val="90000"/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SzPct val="90000"/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FontTx/>
              <a:buBlip>
                <a:blip r:embed="rId2"/>
              </a:buBlip>
              <a:tabLst>
                <a:tab pos="355600" algn="l"/>
              </a:tabLst>
            </a:pPr>
            <a:r>
              <a:rPr lang="it-IT" sz="1800" dirty="0" smtClean="0"/>
              <a:t>Sviluppare un derivato lineare di acido ialuronico dotato </a:t>
            </a:r>
          </a:p>
          <a:p>
            <a:pPr marL="355600">
              <a:tabLst>
                <a:tab pos="355600" algn="l"/>
              </a:tabLst>
            </a:pPr>
            <a:r>
              <a:rPr lang="it-IT" sz="1800" dirty="0" smtClean="0"/>
              <a:t>di un prolungato </a:t>
            </a:r>
            <a:r>
              <a:rPr lang="it-IT" sz="1800" i="1" dirty="0" smtClean="0"/>
              <a:t>residence time </a:t>
            </a:r>
            <a:r>
              <a:rPr lang="it-IT" sz="1800" dirty="0" smtClean="0"/>
              <a:t>nell'articolazione </a:t>
            </a:r>
          </a:p>
          <a:p>
            <a:pPr marL="355600">
              <a:tabLst>
                <a:tab pos="355600" algn="l"/>
              </a:tabLst>
            </a:pPr>
            <a:r>
              <a:rPr lang="it-IT" sz="1800" dirty="0" smtClean="0"/>
              <a:t>con proprietà visco-elastiche superiori a quelle del polimero naturale.</a:t>
            </a:r>
          </a:p>
          <a:p>
            <a:pPr marL="355600" indent="-355600">
              <a:buFontTx/>
              <a:buBlip>
                <a:blip r:embed="rId2"/>
              </a:buBlip>
              <a:tabLst>
                <a:tab pos="355600" algn="l"/>
              </a:tabLst>
            </a:pPr>
            <a:endParaRPr lang="it-IT" sz="1800" dirty="0" smtClean="0"/>
          </a:p>
          <a:p>
            <a:pPr marL="355600" indent="-355600">
              <a:buFontTx/>
              <a:buBlip>
                <a:blip r:embed="rId2"/>
              </a:buBlip>
              <a:tabLst>
                <a:tab pos="355600" algn="l"/>
              </a:tabLst>
            </a:pPr>
            <a:r>
              <a:rPr lang="it-IT" sz="1800" dirty="0" smtClean="0"/>
              <a:t>Mantenere la biocompatibilità e le proprietà biologiche </a:t>
            </a:r>
          </a:p>
          <a:p>
            <a:pPr marL="355600">
              <a:tabLst>
                <a:tab pos="355600" algn="l"/>
              </a:tabLst>
            </a:pPr>
            <a:r>
              <a:rPr lang="it-IT" sz="1800" dirty="0" smtClean="0"/>
              <a:t>del polimero naturale (P.M. 500-730 </a:t>
            </a:r>
            <a:r>
              <a:rPr lang="it-IT" sz="1800" dirty="0" err="1" smtClean="0"/>
              <a:t>KDa</a:t>
            </a:r>
            <a:r>
              <a:rPr lang="it-IT" sz="1800" dirty="0" smtClean="0"/>
              <a:t>).</a:t>
            </a:r>
          </a:p>
          <a:p>
            <a:pPr marL="355600" indent="-355600">
              <a:tabLst>
                <a:tab pos="355600" algn="l"/>
              </a:tabLst>
            </a:pPr>
            <a:endParaRPr lang="it-IT" sz="1800" dirty="0"/>
          </a:p>
        </p:txBody>
      </p:sp>
      <p:pic>
        <p:nvPicPr>
          <p:cNvPr id="8" name="Immagine 7" descr="Conf-Hymov-PowerPoint.png"/>
          <p:cNvPicPr>
            <a:picLocks noChangeAspect="1"/>
          </p:cNvPicPr>
          <p:nvPr/>
        </p:nvPicPr>
        <p:blipFill rotWithShape="1">
          <a:blip r:embed="rId3" cstate="print"/>
          <a:srcRect r="4929"/>
          <a:stretch/>
        </p:blipFill>
        <p:spPr>
          <a:xfrm>
            <a:off x="4716016" y="116632"/>
            <a:ext cx="4306569" cy="3024336"/>
          </a:xfrm>
          <a:prstGeom prst="rect">
            <a:avLst/>
          </a:prstGeom>
        </p:spPr>
      </p:pic>
      <p:pic>
        <p:nvPicPr>
          <p:cNvPr id="5" name="Picture 5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29" y="5589413"/>
            <a:ext cx="76517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image" Target="../media/image3.jpeg"/><Relationship Id="rId2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lide base XX Congresso S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alamaio">
  <a:themeElements>
    <a:clrScheme name="Calamaio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Calamaio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Calama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14116</TotalTime>
  <Words>1677</Words>
  <Application>Microsoft Macintosh PowerPoint</Application>
  <PresentationFormat>Presentazione su schermo (4:3)</PresentationFormat>
  <Paragraphs>270</Paragraphs>
  <Slides>40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40</vt:i4>
      </vt:variant>
    </vt:vector>
  </HeadingPairs>
  <TitlesOfParts>
    <vt:vector size="45" baseType="lpstr">
      <vt:lpstr>Default Theme</vt:lpstr>
      <vt:lpstr>1_Slide base XX Congresso SIA</vt:lpstr>
      <vt:lpstr>Calamaio</vt:lpstr>
      <vt:lpstr>Image</vt:lpstr>
      <vt:lpstr>Fotografia Photo Editor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Lo sviluppo  di un’innovazione </vt:lpstr>
      <vt:lpstr>Lo sviluppo  di un’innovazione </vt:lpstr>
      <vt:lpstr>Quarta generazione  di viscosupplementi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Quando ???</vt:lpstr>
      <vt:lpstr>Quando e dove ?</vt:lpstr>
      <vt:lpstr>Quando e dove ?</vt:lpstr>
      <vt:lpstr>HYMOVIS: IN TUTTI I PZ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Bianchetti, Silvia (MLN-DRF)</dc:creator>
  <cp:lastModifiedBy>x x</cp:lastModifiedBy>
  <cp:revision>705</cp:revision>
  <dcterms:created xsi:type="dcterms:W3CDTF">2011-12-16T16:35:42Z</dcterms:created>
  <dcterms:modified xsi:type="dcterms:W3CDTF">2012-09-04T06:02:12Z</dcterms:modified>
</cp:coreProperties>
</file>